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handoutMasterIdLst>
    <p:handoutMasterId r:id="rId29"/>
  </p:handoutMasterIdLst>
  <p:sldIdLst>
    <p:sldId id="263" r:id="rId2"/>
    <p:sldId id="528" r:id="rId3"/>
    <p:sldId id="544" r:id="rId4"/>
    <p:sldId id="529" r:id="rId5"/>
    <p:sldId id="545" r:id="rId6"/>
    <p:sldId id="530" r:id="rId7"/>
    <p:sldId id="531" r:id="rId8"/>
    <p:sldId id="532" r:id="rId9"/>
    <p:sldId id="533" r:id="rId10"/>
    <p:sldId id="534" r:id="rId11"/>
    <p:sldId id="535" r:id="rId12"/>
    <p:sldId id="536" r:id="rId13"/>
    <p:sldId id="537" r:id="rId14"/>
    <p:sldId id="538" r:id="rId15"/>
    <p:sldId id="546" r:id="rId16"/>
    <p:sldId id="547" r:id="rId17"/>
    <p:sldId id="540" r:id="rId18"/>
    <p:sldId id="541" r:id="rId19"/>
    <p:sldId id="550" r:id="rId20"/>
    <p:sldId id="542" r:id="rId21"/>
    <p:sldId id="552" r:id="rId22"/>
    <p:sldId id="543" r:id="rId23"/>
    <p:sldId id="555" r:id="rId24"/>
    <p:sldId id="556" r:id="rId25"/>
    <p:sldId id="557" r:id="rId26"/>
    <p:sldId id="46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98" autoAdjust="0"/>
  </p:normalViewPr>
  <p:slideViewPr>
    <p:cSldViewPr>
      <p:cViewPr>
        <p:scale>
          <a:sx n="86" d="100"/>
          <a:sy n="86" d="100"/>
        </p:scale>
        <p:origin x="-2334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2C9C01-806E-4AC3-A5E2-E20DED4C91B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BDB4FAB-14F0-4B92-9AE4-877AD9584BAF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“</a:t>
          </a:r>
          <a:r>
            <a:rPr lang="th-TH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กลุ่มอ้างอิงพื้นฐาน</a:t>
          </a:r>
          <a:r>
            <a:rPr lang="en-US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”</a:t>
          </a:r>
          <a:r>
            <a:rPr lang="th-TH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 (</a:t>
          </a:r>
          <a:r>
            <a:rPr lang="en-US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Normative reference group) </a:t>
          </a:r>
          <a:endParaRPr lang="th-TH" dirty="0">
            <a:solidFill>
              <a:schemeClr val="bg1"/>
            </a:solidFill>
          </a:endParaRPr>
        </a:p>
      </dgm:t>
    </dgm:pt>
    <dgm:pt modelId="{D2759D47-6F5E-4447-87A3-3100E4E7553E}" type="parTrans" cxnId="{F9914D5B-9657-4C98-A6DF-A53AF6202FD5}">
      <dgm:prSet/>
      <dgm:spPr/>
      <dgm:t>
        <a:bodyPr/>
        <a:lstStyle/>
        <a:p>
          <a:endParaRPr lang="th-TH"/>
        </a:p>
      </dgm:t>
    </dgm:pt>
    <dgm:pt modelId="{C7C46234-0DB0-42AE-8F9B-261A626B0D34}" type="sibTrans" cxnId="{F9914D5B-9657-4C98-A6DF-A53AF6202FD5}">
      <dgm:prSet/>
      <dgm:spPr/>
      <dgm:t>
        <a:bodyPr/>
        <a:lstStyle/>
        <a:p>
          <a:endParaRPr lang="th-TH"/>
        </a:p>
      </dgm:t>
    </dgm:pt>
    <dgm:pt modelId="{8BB2ABA7-865D-404C-8BF9-7570F7C5F415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“</a:t>
          </a:r>
          <a:r>
            <a:rPr lang="th-TH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กลุ่มเปรียบเทียบอ้างอิง</a:t>
          </a:r>
          <a:r>
            <a:rPr lang="en-US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” (Comparative reference group) </a:t>
          </a:r>
          <a:endParaRPr lang="th-TH" dirty="0">
            <a:solidFill>
              <a:schemeClr val="bg1"/>
            </a:solidFill>
          </a:endParaRPr>
        </a:p>
      </dgm:t>
    </dgm:pt>
    <dgm:pt modelId="{77F23B2A-B5FC-4852-B801-39571CE79196}" type="parTrans" cxnId="{6BC2ABBE-3DBA-4B5E-B9DF-51581BA617C8}">
      <dgm:prSet/>
      <dgm:spPr/>
      <dgm:t>
        <a:bodyPr/>
        <a:lstStyle/>
        <a:p>
          <a:endParaRPr lang="th-TH"/>
        </a:p>
      </dgm:t>
    </dgm:pt>
    <dgm:pt modelId="{CDE02077-178E-4841-9883-990343FC8E53}" type="sibTrans" cxnId="{6BC2ABBE-3DBA-4B5E-B9DF-51581BA617C8}">
      <dgm:prSet/>
      <dgm:spPr/>
      <dgm:t>
        <a:bodyPr/>
        <a:lstStyle/>
        <a:p>
          <a:endParaRPr lang="th-TH"/>
        </a:p>
      </dgm:t>
    </dgm:pt>
    <dgm:pt modelId="{CEEBC2E3-9EEE-4A26-8D3C-47EA61262C90}" type="pres">
      <dgm:prSet presAssocID="{862C9C01-806E-4AC3-A5E2-E20DED4C91B5}" presName="CompostProcess" presStyleCnt="0">
        <dgm:presLayoutVars>
          <dgm:dir/>
          <dgm:resizeHandles val="exact"/>
        </dgm:presLayoutVars>
      </dgm:prSet>
      <dgm:spPr/>
    </dgm:pt>
    <dgm:pt modelId="{1FFF7C69-D89D-4E7B-9E40-A493BC5A9AB2}" type="pres">
      <dgm:prSet presAssocID="{862C9C01-806E-4AC3-A5E2-E20DED4C91B5}" presName="arrow" presStyleLbl="bgShp" presStyleIdx="0" presStyleCnt="1"/>
      <dgm:spPr/>
    </dgm:pt>
    <dgm:pt modelId="{E5168D5A-54EB-46E2-848B-0A0FC4DC5BA3}" type="pres">
      <dgm:prSet presAssocID="{862C9C01-806E-4AC3-A5E2-E20DED4C91B5}" presName="linearProcess" presStyleCnt="0"/>
      <dgm:spPr/>
    </dgm:pt>
    <dgm:pt modelId="{E1812D2C-785D-45EE-BEEA-D16EEE4D90B3}" type="pres">
      <dgm:prSet presAssocID="{9BDB4FAB-14F0-4B92-9AE4-877AD9584BAF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7258502-70F4-4B00-915D-8A90466BCF21}" type="pres">
      <dgm:prSet presAssocID="{C7C46234-0DB0-42AE-8F9B-261A626B0D34}" presName="sibTrans" presStyleCnt="0"/>
      <dgm:spPr/>
    </dgm:pt>
    <dgm:pt modelId="{FB369364-81D1-4653-9ADB-A71769A8F907}" type="pres">
      <dgm:prSet presAssocID="{8BB2ABA7-865D-404C-8BF9-7570F7C5F415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F9914D5B-9657-4C98-A6DF-A53AF6202FD5}" srcId="{862C9C01-806E-4AC3-A5E2-E20DED4C91B5}" destId="{9BDB4FAB-14F0-4B92-9AE4-877AD9584BAF}" srcOrd="0" destOrd="0" parTransId="{D2759D47-6F5E-4447-87A3-3100E4E7553E}" sibTransId="{C7C46234-0DB0-42AE-8F9B-261A626B0D34}"/>
    <dgm:cxn modelId="{6BC2ABBE-3DBA-4B5E-B9DF-51581BA617C8}" srcId="{862C9C01-806E-4AC3-A5E2-E20DED4C91B5}" destId="{8BB2ABA7-865D-404C-8BF9-7570F7C5F415}" srcOrd="1" destOrd="0" parTransId="{77F23B2A-B5FC-4852-B801-39571CE79196}" sibTransId="{CDE02077-178E-4841-9883-990343FC8E53}"/>
    <dgm:cxn modelId="{28FB97D5-7CFD-4227-BE85-932CB1DAC9F5}" type="presOf" srcId="{8BB2ABA7-865D-404C-8BF9-7570F7C5F415}" destId="{FB369364-81D1-4653-9ADB-A71769A8F907}" srcOrd="0" destOrd="0" presId="urn:microsoft.com/office/officeart/2005/8/layout/hProcess9"/>
    <dgm:cxn modelId="{F590DCF1-A8F0-4B8E-BCE3-A3C35FE52A4A}" type="presOf" srcId="{9BDB4FAB-14F0-4B92-9AE4-877AD9584BAF}" destId="{E1812D2C-785D-45EE-BEEA-D16EEE4D90B3}" srcOrd="0" destOrd="0" presId="urn:microsoft.com/office/officeart/2005/8/layout/hProcess9"/>
    <dgm:cxn modelId="{242BE1FC-34FF-4482-96AF-8B64ED2E123B}" type="presOf" srcId="{862C9C01-806E-4AC3-A5E2-E20DED4C91B5}" destId="{CEEBC2E3-9EEE-4A26-8D3C-47EA61262C90}" srcOrd="0" destOrd="0" presId="urn:microsoft.com/office/officeart/2005/8/layout/hProcess9"/>
    <dgm:cxn modelId="{26F8D4A0-9BFA-4BFB-98AB-E4368AD53691}" type="presParOf" srcId="{CEEBC2E3-9EEE-4A26-8D3C-47EA61262C90}" destId="{1FFF7C69-D89D-4E7B-9E40-A493BC5A9AB2}" srcOrd="0" destOrd="0" presId="urn:microsoft.com/office/officeart/2005/8/layout/hProcess9"/>
    <dgm:cxn modelId="{4C9B5EC1-8F04-4609-B2AA-47D30CB1766F}" type="presParOf" srcId="{CEEBC2E3-9EEE-4A26-8D3C-47EA61262C90}" destId="{E5168D5A-54EB-46E2-848B-0A0FC4DC5BA3}" srcOrd="1" destOrd="0" presId="urn:microsoft.com/office/officeart/2005/8/layout/hProcess9"/>
    <dgm:cxn modelId="{502ACE01-3D09-4130-B54F-C7AC9430AFBF}" type="presParOf" srcId="{E5168D5A-54EB-46E2-848B-0A0FC4DC5BA3}" destId="{E1812D2C-785D-45EE-BEEA-D16EEE4D90B3}" srcOrd="0" destOrd="0" presId="urn:microsoft.com/office/officeart/2005/8/layout/hProcess9"/>
    <dgm:cxn modelId="{1728994B-EF2A-48A4-A368-1FBD00A5B7EC}" type="presParOf" srcId="{E5168D5A-54EB-46E2-848B-0A0FC4DC5BA3}" destId="{37258502-70F4-4B00-915D-8A90466BCF21}" srcOrd="1" destOrd="0" presId="urn:microsoft.com/office/officeart/2005/8/layout/hProcess9"/>
    <dgm:cxn modelId="{C119FC73-B1AF-4302-8DBE-A531AFC1ED43}" type="presParOf" srcId="{E5168D5A-54EB-46E2-848B-0A0FC4DC5BA3}" destId="{FB369364-81D1-4653-9ADB-A71769A8F907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8AB704-0AAE-455F-A26F-1CB7DAEFEFA8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6D9D0DD0-9B71-4E33-B696-2B77C4790C01}">
      <dgm:prSet phldrT="[Text]" custT="1"/>
      <dgm:spPr/>
      <dgm:t>
        <a:bodyPr/>
        <a:lstStyle/>
        <a:p>
          <a:r>
            <a:rPr lang="en-US" sz="2000" b="1" dirty="0" smtClean="0"/>
            <a:t>Family Roles</a:t>
          </a:r>
          <a:endParaRPr lang="th-TH" sz="2000" b="1" dirty="0"/>
        </a:p>
      </dgm:t>
    </dgm:pt>
    <dgm:pt modelId="{CD3F747A-23BB-4CD8-BD96-F40C47776F6C}" type="parTrans" cxnId="{BDB15BDF-A390-4056-9480-F955B74FBA92}">
      <dgm:prSet/>
      <dgm:spPr/>
      <dgm:t>
        <a:bodyPr/>
        <a:lstStyle/>
        <a:p>
          <a:endParaRPr lang="th-TH" sz="1800" b="1"/>
        </a:p>
      </dgm:t>
    </dgm:pt>
    <dgm:pt modelId="{EB365360-CDD2-4462-AA06-1931C0259668}" type="sibTrans" cxnId="{BDB15BDF-A390-4056-9480-F955B74FBA92}">
      <dgm:prSet/>
      <dgm:spPr/>
      <dgm:t>
        <a:bodyPr/>
        <a:lstStyle/>
        <a:p>
          <a:endParaRPr lang="th-TH" sz="1800" b="1"/>
        </a:p>
      </dgm:t>
    </dgm:pt>
    <dgm:pt modelId="{F0D519B7-C1FD-4CD1-AB0E-CC79E05D2EAD}">
      <dgm:prSet phldrT="[Text]" custT="1"/>
      <dgm:spPr/>
      <dgm:t>
        <a:bodyPr/>
        <a:lstStyle/>
        <a:p>
          <a:r>
            <a:rPr lang="en-US" sz="1600" b="1" dirty="0" smtClean="0"/>
            <a:t>Influencers</a:t>
          </a:r>
          <a:endParaRPr lang="th-TH" sz="1600" b="1" dirty="0"/>
        </a:p>
      </dgm:t>
    </dgm:pt>
    <dgm:pt modelId="{74A088D0-639C-4CE0-A140-38AA9DEC632C}" type="parTrans" cxnId="{65EEDB9E-0D17-4BD3-98C9-F4DB857FE688}">
      <dgm:prSet custT="1"/>
      <dgm:spPr/>
      <dgm:t>
        <a:bodyPr/>
        <a:lstStyle/>
        <a:p>
          <a:endParaRPr lang="th-TH" sz="500" b="1"/>
        </a:p>
      </dgm:t>
    </dgm:pt>
    <dgm:pt modelId="{43D05454-07B8-4FDD-9BA8-9FF442DCB788}" type="sibTrans" cxnId="{65EEDB9E-0D17-4BD3-98C9-F4DB857FE688}">
      <dgm:prSet/>
      <dgm:spPr/>
      <dgm:t>
        <a:bodyPr/>
        <a:lstStyle/>
        <a:p>
          <a:endParaRPr lang="th-TH" sz="1800" b="1"/>
        </a:p>
      </dgm:t>
    </dgm:pt>
    <dgm:pt modelId="{9FA8FB2A-E52A-4990-AF85-3FC0ECA28689}">
      <dgm:prSet phldrT="[Text]" custT="1"/>
      <dgm:spPr/>
      <dgm:t>
        <a:bodyPr/>
        <a:lstStyle/>
        <a:p>
          <a:r>
            <a:rPr lang="en-US" sz="1600" b="1" dirty="0" smtClean="0"/>
            <a:t>Gatekeepers</a:t>
          </a:r>
          <a:endParaRPr lang="th-TH" sz="1600" b="1" dirty="0"/>
        </a:p>
      </dgm:t>
    </dgm:pt>
    <dgm:pt modelId="{EAC1F218-99DD-44C8-A021-F50117F92C32}" type="parTrans" cxnId="{EC3FE247-7A00-4BBE-8103-593A0E86FB01}">
      <dgm:prSet custT="1"/>
      <dgm:spPr/>
      <dgm:t>
        <a:bodyPr/>
        <a:lstStyle/>
        <a:p>
          <a:endParaRPr lang="th-TH" sz="500" b="1"/>
        </a:p>
      </dgm:t>
    </dgm:pt>
    <dgm:pt modelId="{FA0D506E-F011-467C-AE62-9886392D4CE0}" type="sibTrans" cxnId="{EC3FE247-7A00-4BBE-8103-593A0E86FB01}">
      <dgm:prSet/>
      <dgm:spPr/>
      <dgm:t>
        <a:bodyPr/>
        <a:lstStyle/>
        <a:p>
          <a:endParaRPr lang="th-TH" sz="1800" b="1"/>
        </a:p>
      </dgm:t>
    </dgm:pt>
    <dgm:pt modelId="{D21A4424-7F05-41B6-B08D-B0074D73ED81}">
      <dgm:prSet phldrT="[Text]" custT="1"/>
      <dgm:spPr/>
      <dgm:t>
        <a:bodyPr/>
        <a:lstStyle/>
        <a:p>
          <a:r>
            <a:rPr lang="en-US" sz="1600" b="1" dirty="0" smtClean="0"/>
            <a:t>Deciders</a:t>
          </a:r>
          <a:endParaRPr lang="th-TH" sz="1600" b="1" dirty="0"/>
        </a:p>
      </dgm:t>
    </dgm:pt>
    <dgm:pt modelId="{927BDA54-8DF4-4975-BE07-D4D619C6960F}" type="parTrans" cxnId="{D2BF9024-4052-4523-9EDA-8AA6ED92D091}">
      <dgm:prSet custT="1"/>
      <dgm:spPr/>
      <dgm:t>
        <a:bodyPr/>
        <a:lstStyle/>
        <a:p>
          <a:endParaRPr lang="th-TH" sz="500" b="1"/>
        </a:p>
      </dgm:t>
    </dgm:pt>
    <dgm:pt modelId="{3D3CDA12-DE50-4FEC-A353-DBBCB6087345}" type="sibTrans" cxnId="{D2BF9024-4052-4523-9EDA-8AA6ED92D091}">
      <dgm:prSet/>
      <dgm:spPr/>
      <dgm:t>
        <a:bodyPr/>
        <a:lstStyle/>
        <a:p>
          <a:endParaRPr lang="th-TH" sz="1800" b="1"/>
        </a:p>
      </dgm:t>
    </dgm:pt>
    <dgm:pt modelId="{50174205-F56F-4868-89E9-957B09D6031B}">
      <dgm:prSet phldrT="[Text]" custT="1"/>
      <dgm:spPr/>
      <dgm:t>
        <a:bodyPr/>
        <a:lstStyle/>
        <a:p>
          <a:r>
            <a:rPr lang="en-US" sz="1600" b="1" dirty="0" smtClean="0"/>
            <a:t>Buyers</a:t>
          </a:r>
          <a:endParaRPr lang="th-TH" sz="1600" b="1" dirty="0"/>
        </a:p>
      </dgm:t>
    </dgm:pt>
    <dgm:pt modelId="{9C7487E9-71A6-4DA4-9ECA-2409E9C324F2}" type="parTrans" cxnId="{5185782A-E112-4159-96C9-6689DD2A9E60}">
      <dgm:prSet custT="1"/>
      <dgm:spPr/>
      <dgm:t>
        <a:bodyPr/>
        <a:lstStyle/>
        <a:p>
          <a:endParaRPr lang="th-TH" sz="500" b="1"/>
        </a:p>
      </dgm:t>
    </dgm:pt>
    <dgm:pt modelId="{6DB5E57E-9D75-41C1-A24D-7EE529B5DD4A}" type="sibTrans" cxnId="{5185782A-E112-4159-96C9-6689DD2A9E60}">
      <dgm:prSet/>
      <dgm:spPr/>
      <dgm:t>
        <a:bodyPr/>
        <a:lstStyle/>
        <a:p>
          <a:endParaRPr lang="th-TH" sz="1800" b="1"/>
        </a:p>
      </dgm:t>
    </dgm:pt>
    <dgm:pt modelId="{18F11684-EA2D-485D-B249-94CE1408224B}">
      <dgm:prSet phldrT="[Text]" custT="1"/>
      <dgm:spPr/>
      <dgm:t>
        <a:bodyPr/>
        <a:lstStyle/>
        <a:p>
          <a:r>
            <a:rPr lang="en-US" sz="1600" b="1" smtClean="0"/>
            <a:t>Preparers</a:t>
          </a:r>
          <a:endParaRPr lang="th-TH" sz="1600" b="1" dirty="0"/>
        </a:p>
      </dgm:t>
    </dgm:pt>
    <dgm:pt modelId="{EBBB2C42-5988-4709-9F1D-2F12A17EE1B2}" type="parTrans" cxnId="{D65D1F06-E423-4900-8587-4FEF8760248E}">
      <dgm:prSet custT="1"/>
      <dgm:spPr/>
      <dgm:t>
        <a:bodyPr/>
        <a:lstStyle/>
        <a:p>
          <a:endParaRPr lang="th-TH" sz="500" b="1"/>
        </a:p>
      </dgm:t>
    </dgm:pt>
    <dgm:pt modelId="{EB6B40CE-8251-40DD-B9F1-F27ACD229F50}" type="sibTrans" cxnId="{D65D1F06-E423-4900-8587-4FEF8760248E}">
      <dgm:prSet/>
      <dgm:spPr/>
      <dgm:t>
        <a:bodyPr/>
        <a:lstStyle/>
        <a:p>
          <a:endParaRPr lang="th-TH" sz="1800" b="1"/>
        </a:p>
      </dgm:t>
    </dgm:pt>
    <dgm:pt modelId="{BC512F94-7A4A-44E1-BDE2-B7F748735B9A}">
      <dgm:prSet phldrT="[Text]" custT="1"/>
      <dgm:spPr/>
      <dgm:t>
        <a:bodyPr/>
        <a:lstStyle/>
        <a:p>
          <a:r>
            <a:rPr lang="en-US" sz="1600" b="1" smtClean="0"/>
            <a:t>Users</a:t>
          </a:r>
          <a:endParaRPr lang="th-TH" sz="1600" b="1" dirty="0"/>
        </a:p>
      </dgm:t>
    </dgm:pt>
    <dgm:pt modelId="{A92FF38B-4364-4225-9268-115B276DF14E}" type="parTrans" cxnId="{4AC6436A-EC4F-461C-9585-6B2540BAFBFB}">
      <dgm:prSet custT="1"/>
      <dgm:spPr/>
      <dgm:t>
        <a:bodyPr/>
        <a:lstStyle/>
        <a:p>
          <a:endParaRPr lang="th-TH" sz="500" b="1"/>
        </a:p>
      </dgm:t>
    </dgm:pt>
    <dgm:pt modelId="{D01CF4AF-40CC-4DC3-825A-641BF7A486CC}" type="sibTrans" cxnId="{4AC6436A-EC4F-461C-9585-6B2540BAFBFB}">
      <dgm:prSet/>
      <dgm:spPr/>
      <dgm:t>
        <a:bodyPr/>
        <a:lstStyle/>
        <a:p>
          <a:endParaRPr lang="th-TH" sz="1800" b="1"/>
        </a:p>
      </dgm:t>
    </dgm:pt>
    <dgm:pt modelId="{257F1171-D19E-40D9-BE55-1F9723687AF8}">
      <dgm:prSet phldrT="[Text]" custT="1"/>
      <dgm:spPr/>
      <dgm:t>
        <a:bodyPr/>
        <a:lstStyle/>
        <a:p>
          <a:r>
            <a:rPr lang="en-US" sz="1600" b="1" smtClean="0"/>
            <a:t>Maintainers</a:t>
          </a:r>
          <a:endParaRPr lang="th-TH" sz="1600" b="1" dirty="0"/>
        </a:p>
      </dgm:t>
    </dgm:pt>
    <dgm:pt modelId="{E41FBCA3-9C34-46C3-BBC7-FDA4E806A53E}" type="parTrans" cxnId="{24FB6462-45A5-416C-AF4D-C13742093079}">
      <dgm:prSet custT="1"/>
      <dgm:spPr/>
      <dgm:t>
        <a:bodyPr/>
        <a:lstStyle/>
        <a:p>
          <a:endParaRPr lang="th-TH" sz="500" b="1"/>
        </a:p>
      </dgm:t>
    </dgm:pt>
    <dgm:pt modelId="{E5B029F1-1795-447A-9874-4CB7A1D5C8D2}" type="sibTrans" cxnId="{24FB6462-45A5-416C-AF4D-C13742093079}">
      <dgm:prSet/>
      <dgm:spPr/>
      <dgm:t>
        <a:bodyPr/>
        <a:lstStyle/>
        <a:p>
          <a:endParaRPr lang="th-TH" sz="1800" b="1"/>
        </a:p>
      </dgm:t>
    </dgm:pt>
    <dgm:pt modelId="{A842D9F1-C3A4-4A9C-B1A6-DE039DC8F564}">
      <dgm:prSet phldrT="[Text]" custT="1"/>
      <dgm:spPr/>
      <dgm:t>
        <a:bodyPr/>
        <a:lstStyle/>
        <a:p>
          <a:r>
            <a:rPr lang="en-US" sz="1600" b="1" smtClean="0"/>
            <a:t>Disposers</a:t>
          </a:r>
          <a:endParaRPr lang="th-TH" sz="1600" b="1" dirty="0"/>
        </a:p>
      </dgm:t>
    </dgm:pt>
    <dgm:pt modelId="{3F34DDAB-2EBA-4FAE-9372-EDA4241D8307}" type="parTrans" cxnId="{A6E98727-2D9A-4F4E-A7EC-F64B013D6527}">
      <dgm:prSet custT="1"/>
      <dgm:spPr/>
      <dgm:t>
        <a:bodyPr/>
        <a:lstStyle/>
        <a:p>
          <a:endParaRPr lang="th-TH" sz="500" b="1"/>
        </a:p>
      </dgm:t>
    </dgm:pt>
    <dgm:pt modelId="{CFBE9A57-6129-4EAD-BFDD-D67143AD1D70}" type="sibTrans" cxnId="{A6E98727-2D9A-4F4E-A7EC-F64B013D6527}">
      <dgm:prSet/>
      <dgm:spPr/>
      <dgm:t>
        <a:bodyPr/>
        <a:lstStyle/>
        <a:p>
          <a:endParaRPr lang="th-TH" sz="1800" b="1"/>
        </a:p>
      </dgm:t>
    </dgm:pt>
    <dgm:pt modelId="{CEF3DCA3-419C-4917-AC8B-03B2BE7E9B79}" type="pres">
      <dgm:prSet presAssocID="{0B8AB704-0AAE-455F-A26F-1CB7DAEFEFA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BE85FCB2-7BC2-404F-B489-CEE8E0FE4BF8}" type="pres">
      <dgm:prSet presAssocID="{6D9D0DD0-9B71-4E33-B696-2B77C4790C01}" presName="centerShape" presStyleLbl="node0" presStyleIdx="0" presStyleCnt="1"/>
      <dgm:spPr/>
      <dgm:t>
        <a:bodyPr/>
        <a:lstStyle/>
        <a:p>
          <a:endParaRPr lang="th-TH"/>
        </a:p>
      </dgm:t>
    </dgm:pt>
    <dgm:pt modelId="{F68FF94C-A7B7-4D27-ADE3-DBA48B1507F8}" type="pres">
      <dgm:prSet presAssocID="{74A088D0-639C-4CE0-A140-38AA9DEC632C}" presName="Name9" presStyleLbl="parChTrans1D2" presStyleIdx="0" presStyleCnt="8"/>
      <dgm:spPr/>
      <dgm:t>
        <a:bodyPr/>
        <a:lstStyle/>
        <a:p>
          <a:endParaRPr lang="th-TH"/>
        </a:p>
      </dgm:t>
    </dgm:pt>
    <dgm:pt modelId="{568E3F48-B4E6-4DA2-B698-76D04941375D}" type="pres">
      <dgm:prSet presAssocID="{74A088D0-639C-4CE0-A140-38AA9DEC632C}" presName="connTx" presStyleLbl="parChTrans1D2" presStyleIdx="0" presStyleCnt="8"/>
      <dgm:spPr/>
      <dgm:t>
        <a:bodyPr/>
        <a:lstStyle/>
        <a:p>
          <a:endParaRPr lang="th-TH"/>
        </a:p>
      </dgm:t>
    </dgm:pt>
    <dgm:pt modelId="{10C40E62-1FB7-47F4-8729-2FCDB83677E2}" type="pres">
      <dgm:prSet presAssocID="{F0D519B7-C1FD-4CD1-AB0E-CC79E05D2EAD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DC81BC8-017E-43B3-8190-CA446A694F70}" type="pres">
      <dgm:prSet presAssocID="{EAC1F218-99DD-44C8-A021-F50117F92C32}" presName="Name9" presStyleLbl="parChTrans1D2" presStyleIdx="1" presStyleCnt="8"/>
      <dgm:spPr/>
      <dgm:t>
        <a:bodyPr/>
        <a:lstStyle/>
        <a:p>
          <a:endParaRPr lang="th-TH"/>
        </a:p>
      </dgm:t>
    </dgm:pt>
    <dgm:pt modelId="{90642F12-2870-44BB-8A1C-F445BFD2ECBA}" type="pres">
      <dgm:prSet presAssocID="{EAC1F218-99DD-44C8-A021-F50117F92C32}" presName="connTx" presStyleLbl="parChTrans1D2" presStyleIdx="1" presStyleCnt="8"/>
      <dgm:spPr/>
      <dgm:t>
        <a:bodyPr/>
        <a:lstStyle/>
        <a:p>
          <a:endParaRPr lang="th-TH"/>
        </a:p>
      </dgm:t>
    </dgm:pt>
    <dgm:pt modelId="{133DCC0D-5736-4FDF-9338-C34B241C9088}" type="pres">
      <dgm:prSet presAssocID="{9FA8FB2A-E52A-4990-AF85-3FC0ECA2868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9DDB5F6-C242-4717-95B5-9749D37B84C5}" type="pres">
      <dgm:prSet presAssocID="{927BDA54-8DF4-4975-BE07-D4D619C6960F}" presName="Name9" presStyleLbl="parChTrans1D2" presStyleIdx="2" presStyleCnt="8"/>
      <dgm:spPr/>
      <dgm:t>
        <a:bodyPr/>
        <a:lstStyle/>
        <a:p>
          <a:endParaRPr lang="th-TH"/>
        </a:p>
      </dgm:t>
    </dgm:pt>
    <dgm:pt modelId="{FA68C530-D91D-445C-AB2B-8C14921C507C}" type="pres">
      <dgm:prSet presAssocID="{927BDA54-8DF4-4975-BE07-D4D619C6960F}" presName="connTx" presStyleLbl="parChTrans1D2" presStyleIdx="2" presStyleCnt="8"/>
      <dgm:spPr/>
      <dgm:t>
        <a:bodyPr/>
        <a:lstStyle/>
        <a:p>
          <a:endParaRPr lang="th-TH"/>
        </a:p>
      </dgm:t>
    </dgm:pt>
    <dgm:pt modelId="{22869E17-6F41-4605-92A3-7EBD43054529}" type="pres">
      <dgm:prSet presAssocID="{D21A4424-7F05-41B6-B08D-B0074D73ED8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E04A922-40F7-41EB-96AE-BFB5882A8810}" type="pres">
      <dgm:prSet presAssocID="{9C7487E9-71A6-4DA4-9ECA-2409E9C324F2}" presName="Name9" presStyleLbl="parChTrans1D2" presStyleIdx="3" presStyleCnt="8"/>
      <dgm:spPr/>
      <dgm:t>
        <a:bodyPr/>
        <a:lstStyle/>
        <a:p>
          <a:endParaRPr lang="th-TH"/>
        </a:p>
      </dgm:t>
    </dgm:pt>
    <dgm:pt modelId="{9265BD0C-1E39-41F2-8D2E-2C8643993C78}" type="pres">
      <dgm:prSet presAssocID="{9C7487E9-71A6-4DA4-9ECA-2409E9C324F2}" presName="connTx" presStyleLbl="parChTrans1D2" presStyleIdx="3" presStyleCnt="8"/>
      <dgm:spPr/>
      <dgm:t>
        <a:bodyPr/>
        <a:lstStyle/>
        <a:p>
          <a:endParaRPr lang="th-TH"/>
        </a:p>
      </dgm:t>
    </dgm:pt>
    <dgm:pt modelId="{C46C42E7-B46F-44B3-B575-D69AFAEF8CC3}" type="pres">
      <dgm:prSet presAssocID="{50174205-F56F-4868-89E9-957B09D6031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6903C95-B645-474F-8C83-30FCFAF8723B}" type="pres">
      <dgm:prSet presAssocID="{EBBB2C42-5988-4709-9F1D-2F12A17EE1B2}" presName="Name9" presStyleLbl="parChTrans1D2" presStyleIdx="4" presStyleCnt="8"/>
      <dgm:spPr/>
      <dgm:t>
        <a:bodyPr/>
        <a:lstStyle/>
        <a:p>
          <a:endParaRPr lang="th-TH"/>
        </a:p>
      </dgm:t>
    </dgm:pt>
    <dgm:pt modelId="{8FE022F0-976B-496F-AA1F-1503BF51191C}" type="pres">
      <dgm:prSet presAssocID="{EBBB2C42-5988-4709-9F1D-2F12A17EE1B2}" presName="connTx" presStyleLbl="parChTrans1D2" presStyleIdx="4" presStyleCnt="8"/>
      <dgm:spPr/>
      <dgm:t>
        <a:bodyPr/>
        <a:lstStyle/>
        <a:p>
          <a:endParaRPr lang="th-TH"/>
        </a:p>
      </dgm:t>
    </dgm:pt>
    <dgm:pt modelId="{85318C41-5414-4473-9C31-4C391A69D245}" type="pres">
      <dgm:prSet presAssocID="{18F11684-EA2D-485D-B249-94CE1408224B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EAD1F33-8527-4C33-8896-C659DAA70BFE}" type="pres">
      <dgm:prSet presAssocID="{A92FF38B-4364-4225-9268-115B276DF14E}" presName="Name9" presStyleLbl="parChTrans1D2" presStyleIdx="5" presStyleCnt="8"/>
      <dgm:spPr/>
      <dgm:t>
        <a:bodyPr/>
        <a:lstStyle/>
        <a:p>
          <a:endParaRPr lang="th-TH"/>
        </a:p>
      </dgm:t>
    </dgm:pt>
    <dgm:pt modelId="{8B57D8CD-92AF-42B4-A369-389C35956D89}" type="pres">
      <dgm:prSet presAssocID="{A92FF38B-4364-4225-9268-115B276DF14E}" presName="connTx" presStyleLbl="parChTrans1D2" presStyleIdx="5" presStyleCnt="8"/>
      <dgm:spPr/>
      <dgm:t>
        <a:bodyPr/>
        <a:lstStyle/>
        <a:p>
          <a:endParaRPr lang="th-TH"/>
        </a:p>
      </dgm:t>
    </dgm:pt>
    <dgm:pt modelId="{C029A03D-66A5-4217-99A8-486881830153}" type="pres">
      <dgm:prSet presAssocID="{BC512F94-7A4A-44E1-BDE2-B7F748735B9A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A5B05FE-231B-478E-902D-5777894A8CED}" type="pres">
      <dgm:prSet presAssocID="{E41FBCA3-9C34-46C3-BBC7-FDA4E806A53E}" presName="Name9" presStyleLbl="parChTrans1D2" presStyleIdx="6" presStyleCnt="8"/>
      <dgm:spPr/>
      <dgm:t>
        <a:bodyPr/>
        <a:lstStyle/>
        <a:p>
          <a:endParaRPr lang="th-TH"/>
        </a:p>
      </dgm:t>
    </dgm:pt>
    <dgm:pt modelId="{CB11E2DF-5BA4-4164-9342-91098E90FC0C}" type="pres">
      <dgm:prSet presAssocID="{E41FBCA3-9C34-46C3-BBC7-FDA4E806A53E}" presName="connTx" presStyleLbl="parChTrans1D2" presStyleIdx="6" presStyleCnt="8"/>
      <dgm:spPr/>
      <dgm:t>
        <a:bodyPr/>
        <a:lstStyle/>
        <a:p>
          <a:endParaRPr lang="th-TH"/>
        </a:p>
      </dgm:t>
    </dgm:pt>
    <dgm:pt modelId="{5A65AFB2-35B5-4606-8982-6E09279535D4}" type="pres">
      <dgm:prSet presAssocID="{257F1171-D19E-40D9-BE55-1F9723687AF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00C5055-C0DA-46DE-B4EA-E54616270EC8}" type="pres">
      <dgm:prSet presAssocID="{3F34DDAB-2EBA-4FAE-9372-EDA4241D8307}" presName="Name9" presStyleLbl="parChTrans1D2" presStyleIdx="7" presStyleCnt="8"/>
      <dgm:spPr/>
      <dgm:t>
        <a:bodyPr/>
        <a:lstStyle/>
        <a:p>
          <a:endParaRPr lang="th-TH"/>
        </a:p>
      </dgm:t>
    </dgm:pt>
    <dgm:pt modelId="{A0411119-9EFE-405C-B3C3-23CD70DAC4BE}" type="pres">
      <dgm:prSet presAssocID="{3F34DDAB-2EBA-4FAE-9372-EDA4241D8307}" presName="connTx" presStyleLbl="parChTrans1D2" presStyleIdx="7" presStyleCnt="8"/>
      <dgm:spPr/>
      <dgm:t>
        <a:bodyPr/>
        <a:lstStyle/>
        <a:p>
          <a:endParaRPr lang="th-TH"/>
        </a:p>
      </dgm:t>
    </dgm:pt>
    <dgm:pt modelId="{676399FD-A78C-44F9-94E6-0FD31D2F39B4}" type="pres">
      <dgm:prSet presAssocID="{A842D9F1-C3A4-4A9C-B1A6-DE039DC8F564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7CA9C024-6DD3-4586-955B-62ABF17D2FC5}" type="presOf" srcId="{3F34DDAB-2EBA-4FAE-9372-EDA4241D8307}" destId="{A0411119-9EFE-405C-B3C3-23CD70DAC4BE}" srcOrd="1" destOrd="0" presId="urn:microsoft.com/office/officeart/2005/8/layout/radial1"/>
    <dgm:cxn modelId="{366446C3-2A8A-4AFB-BEE2-DBEDE6A2B389}" type="presOf" srcId="{257F1171-D19E-40D9-BE55-1F9723687AF8}" destId="{5A65AFB2-35B5-4606-8982-6E09279535D4}" srcOrd="0" destOrd="0" presId="urn:microsoft.com/office/officeart/2005/8/layout/radial1"/>
    <dgm:cxn modelId="{D65D1F06-E423-4900-8587-4FEF8760248E}" srcId="{6D9D0DD0-9B71-4E33-B696-2B77C4790C01}" destId="{18F11684-EA2D-485D-B249-94CE1408224B}" srcOrd="4" destOrd="0" parTransId="{EBBB2C42-5988-4709-9F1D-2F12A17EE1B2}" sibTransId="{EB6B40CE-8251-40DD-B9F1-F27ACD229F50}"/>
    <dgm:cxn modelId="{5185782A-E112-4159-96C9-6689DD2A9E60}" srcId="{6D9D0DD0-9B71-4E33-B696-2B77C4790C01}" destId="{50174205-F56F-4868-89E9-957B09D6031B}" srcOrd="3" destOrd="0" parTransId="{9C7487E9-71A6-4DA4-9ECA-2409E9C324F2}" sibTransId="{6DB5E57E-9D75-41C1-A24D-7EE529B5DD4A}"/>
    <dgm:cxn modelId="{7BA67E02-831A-4C57-8FD1-994AFEBE33FB}" type="presOf" srcId="{0B8AB704-0AAE-455F-A26F-1CB7DAEFEFA8}" destId="{CEF3DCA3-419C-4917-AC8B-03B2BE7E9B79}" srcOrd="0" destOrd="0" presId="urn:microsoft.com/office/officeart/2005/8/layout/radial1"/>
    <dgm:cxn modelId="{0FDEF8B8-54B0-47BB-A813-4E9914426745}" type="presOf" srcId="{74A088D0-639C-4CE0-A140-38AA9DEC632C}" destId="{F68FF94C-A7B7-4D27-ADE3-DBA48B1507F8}" srcOrd="0" destOrd="0" presId="urn:microsoft.com/office/officeart/2005/8/layout/radial1"/>
    <dgm:cxn modelId="{89D83D6C-9F0E-45B8-B93C-ECDF5C0079DC}" type="presOf" srcId="{927BDA54-8DF4-4975-BE07-D4D619C6960F}" destId="{FA68C530-D91D-445C-AB2B-8C14921C507C}" srcOrd="1" destOrd="0" presId="urn:microsoft.com/office/officeart/2005/8/layout/radial1"/>
    <dgm:cxn modelId="{E840F3CD-5012-4481-B356-DB8159B18894}" type="presOf" srcId="{A842D9F1-C3A4-4A9C-B1A6-DE039DC8F564}" destId="{676399FD-A78C-44F9-94E6-0FD31D2F39B4}" srcOrd="0" destOrd="0" presId="urn:microsoft.com/office/officeart/2005/8/layout/radial1"/>
    <dgm:cxn modelId="{65EEDB9E-0D17-4BD3-98C9-F4DB857FE688}" srcId="{6D9D0DD0-9B71-4E33-B696-2B77C4790C01}" destId="{F0D519B7-C1FD-4CD1-AB0E-CC79E05D2EAD}" srcOrd="0" destOrd="0" parTransId="{74A088D0-639C-4CE0-A140-38AA9DEC632C}" sibTransId="{43D05454-07B8-4FDD-9BA8-9FF442DCB788}"/>
    <dgm:cxn modelId="{E7E46C75-80AF-4CFA-8579-109A50CE42F2}" type="presOf" srcId="{F0D519B7-C1FD-4CD1-AB0E-CC79E05D2EAD}" destId="{10C40E62-1FB7-47F4-8729-2FCDB83677E2}" srcOrd="0" destOrd="0" presId="urn:microsoft.com/office/officeart/2005/8/layout/radial1"/>
    <dgm:cxn modelId="{069B9C7D-5A8B-4541-8175-C2C92AB5D82C}" type="presOf" srcId="{D21A4424-7F05-41B6-B08D-B0074D73ED81}" destId="{22869E17-6F41-4605-92A3-7EBD43054529}" srcOrd="0" destOrd="0" presId="urn:microsoft.com/office/officeart/2005/8/layout/radial1"/>
    <dgm:cxn modelId="{97A304CB-1017-4B94-B44D-B985A97D3548}" type="presOf" srcId="{9C7487E9-71A6-4DA4-9ECA-2409E9C324F2}" destId="{9265BD0C-1E39-41F2-8D2E-2C8643993C78}" srcOrd="1" destOrd="0" presId="urn:microsoft.com/office/officeart/2005/8/layout/radial1"/>
    <dgm:cxn modelId="{A6E98727-2D9A-4F4E-A7EC-F64B013D6527}" srcId="{6D9D0DD0-9B71-4E33-B696-2B77C4790C01}" destId="{A842D9F1-C3A4-4A9C-B1A6-DE039DC8F564}" srcOrd="7" destOrd="0" parTransId="{3F34DDAB-2EBA-4FAE-9372-EDA4241D8307}" sibTransId="{CFBE9A57-6129-4EAD-BFDD-D67143AD1D70}"/>
    <dgm:cxn modelId="{24FB6462-45A5-416C-AF4D-C13742093079}" srcId="{6D9D0DD0-9B71-4E33-B696-2B77C4790C01}" destId="{257F1171-D19E-40D9-BE55-1F9723687AF8}" srcOrd="6" destOrd="0" parTransId="{E41FBCA3-9C34-46C3-BBC7-FDA4E806A53E}" sibTransId="{E5B029F1-1795-447A-9874-4CB7A1D5C8D2}"/>
    <dgm:cxn modelId="{9F358B32-C0BC-4905-97FF-0925C6D0206F}" type="presOf" srcId="{50174205-F56F-4868-89E9-957B09D6031B}" destId="{C46C42E7-B46F-44B3-B575-D69AFAEF8CC3}" srcOrd="0" destOrd="0" presId="urn:microsoft.com/office/officeart/2005/8/layout/radial1"/>
    <dgm:cxn modelId="{05EF45E7-3EA5-470A-A223-CB5872F8F389}" type="presOf" srcId="{BC512F94-7A4A-44E1-BDE2-B7F748735B9A}" destId="{C029A03D-66A5-4217-99A8-486881830153}" srcOrd="0" destOrd="0" presId="urn:microsoft.com/office/officeart/2005/8/layout/radial1"/>
    <dgm:cxn modelId="{25C8463D-C094-4EF8-95E8-536202589136}" type="presOf" srcId="{A92FF38B-4364-4225-9268-115B276DF14E}" destId="{8B57D8CD-92AF-42B4-A369-389C35956D89}" srcOrd="1" destOrd="0" presId="urn:microsoft.com/office/officeart/2005/8/layout/radial1"/>
    <dgm:cxn modelId="{4A648A01-A8FD-405F-9EAB-23F79BA8B928}" type="presOf" srcId="{74A088D0-639C-4CE0-A140-38AA9DEC632C}" destId="{568E3F48-B4E6-4DA2-B698-76D04941375D}" srcOrd="1" destOrd="0" presId="urn:microsoft.com/office/officeart/2005/8/layout/radial1"/>
    <dgm:cxn modelId="{2508F97B-EC05-467B-9F49-7088FCCF9F8D}" type="presOf" srcId="{18F11684-EA2D-485D-B249-94CE1408224B}" destId="{85318C41-5414-4473-9C31-4C391A69D245}" srcOrd="0" destOrd="0" presId="urn:microsoft.com/office/officeart/2005/8/layout/radial1"/>
    <dgm:cxn modelId="{214CBF43-FD0D-49C5-B278-F74DB0C605F1}" type="presOf" srcId="{9FA8FB2A-E52A-4990-AF85-3FC0ECA28689}" destId="{133DCC0D-5736-4FDF-9338-C34B241C9088}" srcOrd="0" destOrd="0" presId="urn:microsoft.com/office/officeart/2005/8/layout/radial1"/>
    <dgm:cxn modelId="{F316CB9A-7717-4F5E-8361-69DA4CB78D38}" type="presOf" srcId="{EAC1F218-99DD-44C8-A021-F50117F92C32}" destId="{0DC81BC8-017E-43B3-8190-CA446A694F70}" srcOrd="0" destOrd="0" presId="urn:microsoft.com/office/officeart/2005/8/layout/radial1"/>
    <dgm:cxn modelId="{BDB15BDF-A390-4056-9480-F955B74FBA92}" srcId="{0B8AB704-0AAE-455F-A26F-1CB7DAEFEFA8}" destId="{6D9D0DD0-9B71-4E33-B696-2B77C4790C01}" srcOrd="0" destOrd="0" parTransId="{CD3F747A-23BB-4CD8-BD96-F40C47776F6C}" sibTransId="{EB365360-CDD2-4462-AA06-1931C0259668}"/>
    <dgm:cxn modelId="{75B514CB-0F5B-4B44-8BDE-E6E9D1D43B54}" type="presOf" srcId="{6D9D0DD0-9B71-4E33-B696-2B77C4790C01}" destId="{BE85FCB2-7BC2-404F-B489-CEE8E0FE4BF8}" srcOrd="0" destOrd="0" presId="urn:microsoft.com/office/officeart/2005/8/layout/radial1"/>
    <dgm:cxn modelId="{81BAAF36-A864-472D-8A98-42B5E69D3238}" type="presOf" srcId="{3F34DDAB-2EBA-4FAE-9372-EDA4241D8307}" destId="{900C5055-C0DA-46DE-B4EA-E54616270EC8}" srcOrd="0" destOrd="0" presId="urn:microsoft.com/office/officeart/2005/8/layout/radial1"/>
    <dgm:cxn modelId="{4AC6436A-EC4F-461C-9585-6B2540BAFBFB}" srcId="{6D9D0DD0-9B71-4E33-B696-2B77C4790C01}" destId="{BC512F94-7A4A-44E1-BDE2-B7F748735B9A}" srcOrd="5" destOrd="0" parTransId="{A92FF38B-4364-4225-9268-115B276DF14E}" sibTransId="{D01CF4AF-40CC-4DC3-825A-641BF7A486CC}"/>
    <dgm:cxn modelId="{83D9EE82-C17A-4A91-9B5F-D27013A8244B}" type="presOf" srcId="{E41FBCA3-9C34-46C3-BBC7-FDA4E806A53E}" destId="{CB11E2DF-5BA4-4164-9342-91098E90FC0C}" srcOrd="1" destOrd="0" presId="urn:microsoft.com/office/officeart/2005/8/layout/radial1"/>
    <dgm:cxn modelId="{0F2D1017-28D4-4084-B6FB-B30279F0CD8D}" type="presOf" srcId="{E41FBCA3-9C34-46C3-BBC7-FDA4E806A53E}" destId="{0A5B05FE-231B-478E-902D-5777894A8CED}" srcOrd="0" destOrd="0" presId="urn:microsoft.com/office/officeart/2005/8/layout/radial1"/>
    <dgm:cxn modelId="{B52B1183-5CD6-4172-AA49-EA04875FE396}" type="presOf" srcId="{9C7487E9-71A6-4DA4-9ECA-2409E9C324F2}" destId="{5E04A922-40F7-41EB-96AE-BFB5882A8810}" srcOrd="0" destOrd="0" presId="urn:microsoft.com/office/officeart/2005/8/layout/radial1"/>
    <dgm:cxn modelId="{D2BF9024-4052-4523-9EDA-8AA6ED92D091}" srcId="{6D9D0DD0-9B71-4E33-B696-2B77C4790C01}" destId="{D21A4424-7F05-41B6-B08D-B0074D73ED81}" srcOrd="2" destOrd="0" parTransId="{927BDA54-8DF4-4975-BE07-D4D619C6960F}" sibTransId="{3D3CDA12-DE50-4FEC-A353-DBBCB6087345}"/>
    <dgm:cxn modelId="{EC3FE247-7A00-4BBE-8103-593A0E86FB01}" srcId="{6D9D0DD0-9B71-4E33-B696-2B77C4790C01}" destId="{9FA8FB2A-E52A-4990-AF85-3FC0ECA28689}" srcOrd="1" destOrd="0" parTransId="{EAC1F218-99DD-44C8-A021-F50117F92C32}" sibTransId="{FA0D506E-F011-467C-AE62-9886392D4CE0}"/>
    <dgm:cxn modelId="{B3BD6A92-F029-4809-8020-7ED2A15E8D76}" type="presOf" srcId="{927BDA54-8DF4-4975-BE07-D4D619C6960F}" destId="{29DDB5F6-C242-4717-95B5-9749D37B84C5}" srcOrd="0" destOrd="0" presId="urn:microsoft.com/office/officeart/2005/8/layout/radial1"/>
    <dgm:cxn modelId="{333C26B3-EAE4-41F3-815E-4E6D52532B17}" type="presOf" srcId="{EBBB2C42-5988-4709-9F1D-2F12A17EE1B2}" destId="{8FE022F0-976B-496F-AA1F-1503BF51191C}" srcOrd="1" destOrd="0" presId="urn:microsoft.com/office/officeart/2005/8/layout/radial1"/>
    <dgm:cxn modelId="{97466F80-97E2-4A0B-BABF-2D1822D077AF}" type="presOf" srcId="{A92FF38B-4364-4225-9268-115B276DF14E}" destId="{8EAD1F33-8527-4C33-8896-C659DAA70BFE}" srcOrd="0" destOrd="0" presId="urn:microsoft.com/office/officeart/2005/8/layout/radial1"/>
    <dgm:cxn modelId="{2A853E8B-2E6F-4180-936B-8101C9DF8B28}" type="presOf" srcId="{EBBB2C42-5988-4709-9F1D-2F12A17EE1B2}" destId="{A6903C95-B645-474F-8C83-30FCFAF8723B}" srcOrd="0" destOrd="0" presId="urn:microsoft.com/office/officeart/2005/8/layout/radial1"/>
    <dgm:cxn modelId="{97502730-7120-49F4-AEF3-B159C31EACFA}" type="presOf" srcId="{EAC1F218-99DD-44C8-A021-F50117F92C32}" destId="{90642F12-2870-44BB-8A1C-F445BFD2ECBA}" srcOrd="1" destOrd="0" presId="urn:microsoft.com/office/officeart/2005/8/layout/radial1"/>
    <dgm:cxn modelId="{F1A4F948-5B23-4DA3-9D2A-7F090895ABA1}" type="presParOf" srcId="{CEF3DCA3-419C-4917-AC8B-03B2BE7E9B79}" destId="{BE85FCB2-7BC2-404F-B489-CEE8E0FE4BF8}" srcOrd="0" destOrd="0" presId="urn:microsoft.com/office/officeart/2005/8/layout/radial1"/>
    <dgm:cxn modelId="{85709CE7-E68A-43C0-B287-1866BC5785A7}" type="presParOf" srcId="{CEF3DCA3-419C-4917-AC8B-03B2BE7E9B79}" destId="{F68FF94C-A7B7-4D27-ADE3-DBA48B1507F8}" srcOrd="1" destOrd="0" presId="urn:microsoft.com/office/officeart/2005/8/layout/radial1"/>
    <dgm:cxn modelId="{5D80FC50-2F8D-4737-A866-5247F1440820}" type="presParOf" srcId="{F68FF94C-A7B7-4D27-ADE3-DBA48B1507F8}" destId="{568E3F48-B4E6-4DA2-B698-76D04941375D}" srcOrd="0" destOrd="0" presId="urn:microsoft.com/office/officeart/2005/8/layout/radial1"/>
    <dgm:cxn modelId="{BFA9FC51-2C68-454F-AD0A-9F9D20C9A245}" type="presParOf" srcId="{CEF3DCA3-419C-4917-AC8B-03B2BE7E9B79}" destId="{10C40E62-1FB7-47F4-8729-2FCDB83677E2}" srcOrd="2" destOrd="0" presId="urn:microsoft.com/office/officeart/2005/8/layout/radial1"/>
    <dgm:cxn modelId="{A497775E-369B-48AA-BF47-CDEDB15ABAD6}" type="presParOf" srcId="{CEF3DCA3-419C-4917-AC8B-03B2BE7E9B79}" destId="{0DC81BC8-017E-43B3-8190-CA446A694F70}" srcOrd="3" destOrd="0" presId="urn:microsoft.com/office/officeart/2005/8/layout/radial1"/>
    <dgm:cxn modelId="{BCDD0A60-579D-4785-A19C-884294C6B187}" type="presParOf" srcId="{0DC81BC8-017E-43B3-8190-CA446A694F70}" destId="{90642F12-2870-44BB-8A1C-F445BFD2ECBA}" srcOrd="0" destOrd="0" presId="urn:microsoft.com/office/officeart/2005/8/layout/radial1"/>
    <dgm:cxn modelId="{3BE41CFF-2C4E-4AB6-864C-A84C0D475D4F}" type="presParOf" srcId="{CEF3DCA3-419C-4917-AC8B-03B2BE7E9B79}" destId="{133DCC0D-5736-4FDF-9338-C34B241C9088}" srcOrd="4" destOrd="0" presId="urn:microsoft.com/office/officeart/2005/8/layout/radial1"/>
    <dgm:cxn modelId="{6302FBA1-BD93-493C-B793-F00CB014F2D5}" type="presParOf" srcId="{CEF3DCA3-419C-4917-AC8B-03B2BE7E9B79}" destId="{29DDB5F6-C242-4717-95B5-9749D37B84C5}" srcOrd="5" destOrd="0" presId="urn:microsoft.com/office/officeart/2005/8/layout/radial1"/>
    <dgm:cxn modelId="{26708294-0B7F-4D99-B976-26D610EA8417}" type="presParOf" srcId="{29DDB5F6-C242-4717-95B5-9749D37B84C5}" destId="{FA68C530-D91D-445C-AB2B-8C14921C507C}" srcOrd="0" destOrd="0" presId="urn:microsoft.com/office/officeart/2005/8/layout/radial1"/>
    <dgm:cxn modelId="{E3051C1A-C036-4A1E-9AA2-84F08DD87758}" type="presParOf" srcId="{CEF3DCA3-419C-4917-AC8B-03B2BE7E9B79}" destId="{22869E17-6F41-4605-92A3-7EBD43054529}" srcOrd="6" destOrd="0" presId="urn:microsoft.com/office/officeart/2005/8/layout/radial1"/>
    <dgm:cxn modelId="{D758297F-A14E-41FE-B7B9-F8E1391DA6B0}" type="presParOf" srcId="{CEF3DCA3-419C-4917-AC8B-03B2BE7E9B79}" destId="{5E04A922-40F7-41EB-96AE-BFB5882A8810}" srcOrd="7" destOrd="0" presId="urn:microsoft.com/office/officeart/2005/8/layout/radial1"/>
    <dgm:cxn modelId="{C9B1CFEA-2692-46F6-98FA-ED43FBAFC507}" type="presParOf" srcId="{5E04A922-40F7-41EB-96AE-BFB5882A8810}" destId="{9265BD0C-1E39-41F2-8D2E-2C8643993C78}" srcOrd="0" destOrd="0" presId="urn:microsoft.com/office/officeart/2005/8/layout/radial1"/>
    <dgm:cxn modelId="{CEEB017E-3F19-4CC3-B5BF-3B8E99AE0988}" type="presParOf" srcId="{CEF3DCA3-419C-4917-AC8B-03B2BE7E9B79}" destId="{C46C42E7-B46F-44B3-B575-D69AFAEF8CC3}" srcOrd="8" destOrd="0" presId="urn:microsoft.com/office/officeart/2005/8/layout/radial1"/>
    <dgm:cxn modelId="{CB0B03C5-B2C5-43F2-8533-8B05BDF57C34}" type="presParOf" srcId="{CEF3DCA3-419C-4917-AC8B-03B2BE7E9B79}" destId="{A6903C95-B645-474F-8C83-30FCFAF8723B}" srcOrd="9" destOrd="0" presId="urn:microsoft.com/office/officeart/2005/8/layout/radial1"/>
    <dgm:cxn modelId="{06652105-5589-4B86-BB97-08C555E27299}" type="presParOf" srcId="{A6903C95-B645-474F-8C83-30FCFAF8723B}" destId="{8FE022F0-976B-496F-AA1F-1503BF51191C}" srcOrd="0" destOrd="0" presId="urn:microsoft.com/office/officeart/2005/8/layout/radial1"/>
    <dgm:cxn modelId="{EDFE99C9-FAC9-4E19-8DEF-5D02608F6B39}" type="presParOf" srcId="{CEF3DCA3-419C-4917-AC8B-03B2BE7E9B79}" destId="{85318C41-5414-4473-9C31-4C391A69D245}" srcOrd="10" destOrd="0" presId="urn:microsoft.com/office/officeart/2005/8/layout/radial1"/>
    <dgm:cxn modelId="{F76AA26F-91F1-4216-AA79-68FAB73AF0EE}" type="presParOf" srcId="{CEF3DCA3-419C-4917-AC8B-03B2BE7E9B79}" destId="{8EAD1F33-8527-4C33-8896-C659DAA70BFE}" srcOrd="11" destOrd="0" presId="urn:microsoft.com/office/officeart/2005/8/layout/radial1"/>
    <dgm:cxn modelId="{66E63932-503E-45F3-9B78-465A5C4F3E6B}" type="presParOf" srcId="{8EAD1F33-8527-4C33-8896-C659DAA70BFE}" destId="{8B57D8CD-92AF-42B4-A369-389C35956D89}" srcOrd="0" destOrd="0" presId="urn:microsoft.com/office/officeart/2005/8/layout/radial1"/>
    <dgm:cxn modelId="{95D2D4CB-2442-4906-B1F1-33E8EF0302D3}" type="presParOf" srcId="{CEF3DCA3-419C-4917-AC8B-03B2BE7E9B79}" destId="{C029A03D-66A5-4217-99A8-486881830153}" srcOrd="12" destOrd="0" presId="urn:microsoft.com/office/officeart/2005/8/layout/radial1"/>
    <dgm:cxn modelId="{9CCADBF0-4167-4D98-82F9-C5D8A70ED64F}" type="presParOf" srcId="{CEF3DCA3-419C-4917-AC8B-03B2BE7E9B79}" destId="{0A5B05FE-231B-478E-902D-5777894A8CED}" srcOrd="13" destOrd="0" presId="urn:microsoft.com/office/officeart/2005/8/layout/radial1"/>
    <dgm:cxn modelId="{3D672FBF-28CB-43B3-869B-8911BA9BC0B7}" type="presParOf" srcId="{0A5B05FE-231B-478E-902D-5777894A8CED}" destId="{CB11E2DF-5BA4-4164-9342-91098E90FC0C}" srcOrd="0" destOrd="0" presId="urn:microsoft.com/office/officeart/2005/8/layout/radial1"/>
    <dgm:cxn modelId="{93D213EA-0707-4687-B051-F5B0D84D1806}" type="presParOf" srcId="{CEF3DCA3-419C-4917-AC8B-03B2BE7E9B79}" destId="{5A65AFB2-35B5-4606-8982-6E09279535D4}" srcOrd="14" destOrd="0" presId="urn:microsoft.com/office/officeart/2005/8/layout/radial1"/>
    <dgm:cxn modelId="{D880B09E-0A4C-4C9E-AC7F-5A3DCDC19F43}" type="presParOf" srcId="{CEF3DCA3-419C-4917-AC8B-03B2BE7E9B79}" destId="{900C5055-C0DA-46DE-B4EA-E54616270EC8}" srcOrd="15" destOrd="0" presId="urn:microsoft.com/office/officeart/2005/8/layout/radial1"/>
    <dgm:cxn modelId="{85EC9C1E-FA21-42A3-A6C5-7CBF8071B69D}" type="presParOf" srcId="{900C5055-C0DA-46DE-B4EA-E54616270EC8}" destId="{A0411119-9EFE-405C-B3C3-23CD70DAC4BE}" srcOrd="0" destOrd="0" presId="urn:microsoft.com/office/officeart/2005/8/layout/radial1"/>
    <dgm:cxn modelId="{32D9F9C5-BBD8-4E51-A57A-631AD2AACEB8}" type="presParOf" srcId="{CEF3DCA3-419C-4917-AC8B-03B2BE7E9B79}" destId="{676399FD-A78C-44F9-94E6-0FD31D2F39B4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FF7C69-D89D-4E7B-9E40-A493BC5A9AB2}">
      <dsp:nvSpPr>
        <dsp:cNvPr id="0" name=""/>
        <dsp:cNvSpPr/>
      </dsp:nvSpPr>
      <dsp:spPr>
        <a:xfrm>
          <a:off x="360761" y="0"/>
          <a:ext cx="4088629" cy="320676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812D2C-785D-45EE-BEEA-D16EEE4D90B3}">
      <dsp:nvSpPr>
        <dsp:cNvPr id="0" name=""/>
        <dsp:cNvSpPr/>
      </dsp:nvSpPr>
      <dsp:spPr>
        <a:xfrm>
          <a:off x="492347" y="962030"/>
          <a:ext cx="1854069" cy="1282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“</a:t>
          </a:r>
          <a:r>
            <a:rPr lang="th-TH" sz="2000" b="1" kern="12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กลุ่มอ้างอิงพื้นฐาน</a:t>
          </a:r>
          <a:r>
            <a:rPr lang="en-US" sz="2000" b="1" kern="12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”</a:t>
          </a:r>
          <a:r>
            <a:rPr lang="th-TH" sz="2000" b="1" kern="12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 (</a:t>
          </a:r>
          <a:r>
            <a:rPr lang="en-US" sz="2000" b="1" kern="12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Normative reference group) </a:t>
          </a:r>
          <a:endParaRPr lang="th-TH" sz="2000" kern="1200" dirty="0">
            <a:solidFill>
              <a:schemeClr val="bg1"/>
            </a:solidFill>
          </a:endParaRPr>
        </a:p>
      </dsp:txBody>
      <dsp:txXfrm>
        <a:off x="492347" y="962030"/>
        <a:ext cx="1854069" cy="1282707"/>
      </dsp:txXfrm>
    </dsp:sp>
    <dsp:sp modelId="{FB369364-81D1-4653-9ADB-A71769A8F907}">
      <dsp:nvSpPr>
        <dsp:cNvPr id="0" name=""/>
        <dsp:cNvSpPr/>
      </dsp:nvSpPr>
      <dsp:spPr>
        <a:xfrm>
          <a:off x="2463734" y="962030"/>
          <a:ext cx="1854069" cy="12827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“</a:t>
          </a:r>
          <a:r>
            <a:rPr lang="th-TH" sz="2000" b="1" kern="12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กลุ่มเปรียบเทียบอ้างอิง</a:t>
          </a:r>
          <a:r>
            <a:rPr lang="en-US" sz="2000" b="1" kern="12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rPr>
            <a:t>” (Comparative reference group) </a:t>
          </a:r>
          <a:endParaRPr lang="th-TH" sz="2000" kern="1200" dirty="0">
            <a:solidFill>
              <a:schemeClr val="bg1"/>
            </a:solidFill>
          </a:endParaRPr>
        </a:p>
      </dsp:txBody>
      <dsp:txXfrm>
        <a:off x="2463734" y="962030"/>
        <a:ext cx="1854069" cy="128270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85FCB2-7BC2-404F-B489-CEE8E0FE4BF8}">
      <dsp:nvSpPr>
        <dsp:cNvPr id="0" name=""/>
        <dsp:cNvSpPr/>
      </dsp:nvSpPr>
      <dsp:spPr>
        <a:xfrm>
          <a:off x="3401035" y="1936572"/>
          <a:ext cx="1127515" cy="11275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Family Roles</a:t>
          </a:r>
          <a:endParaRPr lang="th-TH" sz="2000" b="1" kern="1200" dirty="0"/>
        </a:p>
      </dsp:txBody>
      <dsp:txXfrm>
        <a:off x="3401035" y="1936572"/>
        <a:ext cx="1127515" cy="1127515"/>
      </dsp:txXfrm>
    </dsp:sp>
    <dsp:sp modelId="{F68FF94C-A7B7-4D27-ADE3-DBA48B1507F8}">
      <dsp:nvSpPr>
        <dsp:cNvPr id="0" name=""/>
        <dsp:cNvSpPr/>
      </dsp:nvSpPr>
      <dsp:spPr>
        <a:xfrm rot="16200000">
          <a:off x="3569804" y="1528786"/>
          <a:ext cx="789976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789976" y="127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b="1" kern="1200"/>
        </a:p>
      </dsp:txBody>
      <dsp:txXfrm rot="16200000">
        <a:off x="3945043" y="1521834"/>
        <a:ext cx="39498" cy="39498"/>
      </dsp:txXfrm>
    </dsp:sp>
    <dsp:sp modelId="{10C40E62-1FB7-47F4-8729-2FCDB83677E2}">
      <dsp:nvSpPr>
        <dsp:cNvPr id="0" name=""/>
        <dsp:cNvSpPr/>
      </dsp:nvSpPr>
      <dsp:spPr>
        <a:xfrm>
          <a:off x="3401035" y="19080"/>
          <a:ext cx="1127515" cy="112751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Influencers</a:t>
          </a:r>
          <a:endParaRPr lang="th-TH" sz="1600" b="1" kern="1200" dirty="0"/>
        </a:p>
      </dsp:txBody>
      <dsp:txXfrm>
        <a:off x="3401035" y="19080"/>
        <a:ext cx="1127515" cy="1127515"/>
      </dsp:txXfrm>
    </dsp:sp>
    <dsp:sp modelId="{0DC81BC8-017E-43B3-8190-CA446A694F70}">
      <dsp:nvSpPr>
        <dsp:cNvPr id="0" name=""/>
        <dsp:cNvSpPr/>
      </dsp:nvSpPr>
      <dsp:spPr>
        <a:xfrm rot="18900000">
          <a:off x="4247740" y="1809597"/>
          <a:ext cx="789976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789976" y="127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b="1" kern="1200"/>
        </a:p>
      </dsp:txBody>
      <dsp:txXfrm rot="18900000">
        <a:off x="4622979" y="1802644"/>
        <a:ext cx="39498" cy="39498"/>
      </dsp:txXfrm>
    </dsp:sp>
    <dsp:sp modelId="{133DCC0D-5736-4FDF-9338-C34B241C9088}">
      <dsp:nvSpPr>
        <dsp:cNvPr id="0" name=""/>
        <dsp:cNvSpPr/>
      </dsp:nvSpPr>
      <dsp:spPr>
        <a:xfrm>
          <a:off x="4756906" y="580700"/>
          <a:ext cx="1127515" cy="112751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Gatekeepers</a:t>
          </a:r>
          <a:endParaRPr lang="th-TH" sz="1600" b="1" kern="1200" dirty="0"/>
        </a:p>
      </dsp:txBody>
      <dsp:txXfrm>
        <a:off x="4756906" y="580700"/>
        <a:ext cx="1127515" cy="1127515"/>
      </dsp:txXfrm>
    </dsp:sp>
    <dsp:sp modelId="{29DDB5F6-C242-4717-95B5-9749D37B84C5}">
      <dsp:nvSpPr>
        <dsp:cNvPr id="0" name=""/>
        <dsp:cNvSpPr/>
      </dsp:nvSpPr>
      <dsp:spPr>
        <a:xfrm>
          <a:off x="4528550" y="2487532"/>
          <a:ext cx="789976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789976" y="127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b="1" kern="1200"/>
        </a:p>
      </dsp:txBody>
      <dsp:txXfrm>
        <a:off x="4903789" y="2480580"/>
        <a:ext cx="39498" cy="39498"/>
      </dsp:txXfrm>
    </dsp:sp>
    <dsp:sp modelId="{22869E17-6F41-4605-92A3-7EBD43054529}">
      <dsp:nvSpPr>
        <dsp:cNvPr id="0" name=""/>
        <dsp:cNvSpPr/>
      </dsp:nvSpPr>
      <dsp:spPr>
        <a:xfrm>
          <a:off x="5318527" y="1936572"/>
          <a:ext cx="1127515" cy="112751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Deciders</a:t>
          </a:r>
          <a:endParaRPr lang="th-TH" sz="1600" b="1" kern="1200" dirty="0"/>
        </a:p>
      </dsp:txBody>
      <dsp:txXfrm>
        <a:off x="5318527" y="1936572"/>
        <a:ext cx="1127515" cy="1127515"/>
      </dsp:txXfrm>
    </dsp:sp>
    <dsp:sp modelId="{5E04A922-40F7-41EB-96AE-BFB5882A8810}">
      <dsp:nvSpPr>
        <dsp:cNvPr id="0" name=""/>
        <dsp:cNvSpPr/>
      </dsp:nvSpPr>
      <dsp:spPr>
        <a:xfrm rot="2700000">
          <a:off x="4247740" y="3165468"/>
          <a:ext cx="789976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789976" y="127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b="1" kern="1200"/>
        </a:p>
      </dsp:txBody>
      <dsp:txXfrm rot="2700000">
        <a:off x="4622979" y="3158516"/>
        <a:ext cx="39498" cy="39498"/>
      </dsp:txXfrm>
    </dsp:sp>
    <dsp:sp modelId="{C46C42E7-B46F-44B3-B575-D69AFAEF8CC3}">
      <dsp:nvSpPr>
        <dsp:cNvPr id="0" name=""/>
        <dsp:cNvSpPr/>
      </dsp:nvSpPr>
      <dsp:spPr>
        <a:xfrm>
          <a:off x="4756906" y="3292443"/>
          <a:ext cx="1127515" cy="112751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Buyers</a:t>
          </a:r>
          <a:endParaRPr lang="th-TH" sz="1600" b="1" kern="1200" dirty="0"/>
        </a:p>
      </dsp:txBody>
      <dsp:txXfrm>
        <a:off x="4756906" y="3292443"/>
        <a:ext cx="1127515" cy="1127515"/>
      </dsp:txXfrm>
    </dsp:sp>
    <dsp:sp modelId="{A6903C95-B645-474F-8C83-30FCFAF8723B}">
      <dsp:nvSpPr>
        <dsp:cNvPr id="0" name=""/>
        <dsp:cNvSpPr/>
      </dsp:nvSpPr>
      <dsp:spPr>
        <a:xfrm rot="5400000">
          <a:off x="3569804" y="3446278"/>
          <a:ext cx="789976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789976" y="127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b="1" kern="1200"/>
        </a:p>
      </dsp:txBody>
      <dsp:txXfrm rot="5400000">
        <a:off x="3945043" y="3439326"/>
        <a:ext cx="39498" cy="39498"/>
      </dsp:txXfrm>
    </dsp:sp>
    <dsp:sp modelId="{85318C41-5414-4473-9C31-4C391A69D245}">
      <dsp:nvSpPr>
        <dsp:cNvPr id="0" name=""/>
        <dsp:cNvSpPr/>
      </dsp:nvSpPr>
      <dsp:spPr>
        <a:xfrm>
          <a:off x="3401035" y="3854064"/>
          <a:ext cx="1127515" cy="112751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Preparers</a:t>
          </a:r>
          <a:endParaRPr lang="th-TH" sz="1600" b="1" kern="1200" dirty="0"/>
        </a:p>
      </dsp:txBody>
      <dsp:txXfrm>
        <a:off x="3401035" y="3854064"/>
        <a:ext cx="1127515" cy="1127515"/>
      </dsp:txXfrm>
    </dsp:sp>
    <dsp:sp modelId="{8EAD1F33-8527-4C33-8896-C659DAA70BFE}">
      <dsp:nvSpPr>
        <dsp:cNvPr id="0" name=""/>
        <dsp:cNvSpPr/>
      </dsp:nvSpPr>
      <dsp:spPr>
        <a:xfrm rot="8100000">
          <a:off x="2891868" y="3165468"/>
          <a:ext cx="789976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789976" y="127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b="1" kern="1200"/>
        </a:p>
      </dsp:txBody>
      <dsp:txXfrm rot="8100000">
        <a:off x="3267107" y="3158516"/>
        <a:ext cx="39498" cy="39498"/>
      </dsp:txXfrm>
    </dsp:sp>
    <dsp:sp modelId="{C029A03D-66A5-4217-99A8-486881830153}">
      <dsp:nvSpPr>
        <dsp:cNvPr id="0" name=""/>
        <dsp:cNvSpPr/>
      </dsp:nvSpPr>
      <dsp:spPr>
        <a:xfrm>
          <a:off x="2045163" y="3292443"/>
          <a:ext cx="1127515" cy="112751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Users</a:t>
          </a:r>
          <a:endParaRPr lang="th-TH" sz="1600" b="1" kern="1200" dirty="0"/>
        </a:p>
      </dsp:txBody>
      <dsp:txXfrm>
        <a:off x="2045163" y="3292443"/>
        <a:ext cx="1127515" cy="1127515"/>
      </dsp:txXfrm>
    </dsp:sp>
    <dsp:sp modelId="{0A5B05FE-231B-478E-902D-5777894A8CED}">
      <dsp:nvSpPr>
        <dsp:cNvPr id="0" name=""/>
        <dsp:cNvSpPr/>
      </dsp:nvSpPr>
      <dsp:spPr>
        <a:xfrm rot="10800000">
          <a:off x="2611058" y="2487532"/>
          <a:ext cx="789976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789976" y="127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b="1" kern="1200"/>
        </a:p>
      </dsp:txBody>
      <dsp:txXfrm rot="10800000">
        <a:off x="2986297" y="2480580"/>
        <a:ext cx="39498" cy="39498"/>
      </dsp:txXfrm>
    </dsp:sp>
    <dsp:sp modelId="{5A65AFB2-35B5-4606-8982-6E09279535D4}">
      <dsp:nvSpPr>
        <dsp:cNvPr id="0" name=""/>
        <dsp:cNvSpPr/>
      </dsp:nvSpPr>
      <dsp:spPr>
        <a:xfrm>
          <a:off x="1483543" y="1936572"/>
          <a:ext cx="1127515" cy="112751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Maintainers</a:t>
          </a:r>
          <a:endParaRPr lang="th-TH" sz="1600" b="1" kern="1200" dirty="0"/>
        </a:p>
      </dsp:txBody>
      <dsp:txXfrm>
        <a:off x="1483543" y="1936572"/>
        <a:ext cx="1127515" cy="1127515"/>
      </dsp:txXfrm>
    </dsp:sp>
    <dsp:sp modelId="{900C5055-C0DA-46DE-B4EA-E54616270EC8}">
      <dsp:nvSpPr>
        <dsp:cNvPr id="0" name=""/>
        <dsp:cNvSpPr/>
      </dsp:nvSpPr>
      <dsp:spPr>
        <a:xfrm rot="13500000">
          <a:off x="2891868" y="1809597"/>
          <a:ext cx="789976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789976" y="127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b="1" kern="1200"/>
        </a:p>
      </dsp:txBody>
      <dsp:txXfrm rot="13500000">
        <a:off x="3267107" y="1802644"/>
        <a:ext cx="39498" cy="39498"/>
      </dsp:txXfrm>
    </dsp:sp>
    <dsp:sp modelId="{676399FD-A78C-44F9-94E6-0FD31D2F39B4}">
      <dsp:nvSpPr>
        <dsp:cNvPr id="0" name=""/>
        <dsp:cNvSpPr/>
      </dsp:nvSpPr>
      <dsp:spPr>
        <a:xfrm>
          <a:off x="2045163" y="580700"/>
          <a:ext cx="1127515" cy="112751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Disposers</a:t>
          </a:r>
          <a:endParaRPr lang="th-TH" sz="1600" b="1" kern="1200" dirty="0"/>
        </a:p>
      </dsp:txBody>
      <dsp:txXfrm>
        <a:off x="2045163" y="580700"/>
        <a:ext cx="1127515" cy="1127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24/01/56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8: Reference Groups and Family Influences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Reference Groups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Reference Groups Influences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Reference Groups and Consumer Behavior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Socialization of family members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กลุ่มอ้างอิงกับพฤติกรรมผู้บริโภค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1538" y="2571744"/>
            <a:ext cx="2592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กลุ่มที่ทำงาน </a:t>
            </a:r>
            <a:r>
              <a:rPr lang="en-US" sz="2400" b="1" dirty="0" smtClean="0"/>
              <a:t>(Work groups)</a:t>
            </a:r>
            <a:endParaRPr lang="en-US" sz="2400" b="1" dirty="0"/>
          </a:p>
        </p:txBody>
      </p:sp>
      <p:sp>
        <p:nvSpPr>
          <p:cNvPr id="25" name="Striped Right Arrow 24"/>
          <p:cNvSpPr/>
          <p:nvPr/>
        </p:nvSpPr>
        <p:spPr>
          <a:xfrm>
            <a:off x="3929058" y="2428868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7" name="TextBox 26"/>
          <p:cNvSpPr txBox="1"/>
          <p:nvPr/>
        </p:nvSpPr>
        <p:spPr>
          <a:xfrm>
            <a:off x="1000100" y="4721378"/>
            <a:ext cx="29995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กลุ่มเสมือนหรือสังคมเสมือน </a:t>
            </a:r>
            <a:endParaRPr lang="en-US" sz="2400" b="1" dirty="0" smtClean="0"/>
          </a:p>
          <a:p>
            <a:r>
              <a:rPr lang="en-US" sz="2400" b="1" dirty="0" smtClean="0"/>
              <a:t>(Virtual groups or communities)</a:t>
            </a:r>
            <a:endParaRPr lang="en-US" sz="2400" b="1" dirty="0"/>
          </a:p>
        </p:txBody>
      </p:sp>
      <p:sp>
        <p:nvSpPr>
          <p:cNvPr id="28" name="Striped Right Arrow 27"/>
          <p:cNvSpPr/>
          <p:nvPr/>
        </p:nvSpPr>
        <p:spPr>
          <a:xfrm>
            <a:off x="4143372" y="4714884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3" name="Picture 12" descr="AVON%20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714620"/>
            <a:ext cx="1000103" cy="378200"/>
          </a:xfrm>
          <a:prstGeom prst="rect">
            <a:avLst/>
          </a:prstGeom>
        </p:spPr>
      </p:pic>
      <p:pic>
        <p:nvPicPr>
          <p:cNvPr id="16" name="Picture 15" descr="young_women_in_office.jpg"/>
          <p:cNvPicPr>
            <a:picLocks noChangeAspect="1"/>
          </p:cNvPicPr>
          <p:nvPr/>
        </p:nvPicPr>
        <p:blipFill>
          <a:blip r:embed="rId4" cstate="print"/>
          <a:srcRect t="11506" r="26634" b="12748"/>
          <a:stretch>
            <a:fillRect/>
          </a:stretch>
        </p:blipFill>
        <p:spPr>
          <a:xfrm>
            <a:off x="6000760" y="1857364"/>
            <a:ext cx="2581385" cy="1857388"/>
          </a:xfrm>
          <a:prstGeom prst="rect">
            <a:avLst/>
          </a:prstGeom>
        </p:spPr>
      </p:pic>
      <p:pic>
        <p:nvPicPr>
          <p:cNvPr id="18" name="Picture 17" descr="H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4786322"/>
            <a:ext cx="2838450" cy="752475"/>
          </a:xfrm>
          <a:prstGeom prst="rect">
            <a:avLst/>
          </a:prstGeom>
        </p:spPr>
      </p:pic>
      <p:sp>
        <p:nvSpPr>
          <p:cNvPr id="20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Groups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708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ผู้มีชื่อเสียงและการปรากฏตัวของกลุ่มอ้างอิงอื่น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1538" y="2571744"/>
            <a:ext cx="2528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ทำการพิสูจน์ (</a:t>
            </a:r>
            <a:r>
              <a:rPr lang="en-US" sz="2400" b="1" dirty="0" smtClean="0"/>
              <a:t>Testimonial)</a:t>
            </a:r>
            <a:r>
              <a:rPr lang="en-US" sz="2400" dirty="0" smtClean="0"/>
              <a:t> </a:t>
            </a:r>
            <a:endParaRPr lang="en-US" sz="2400" b="1" dirty="0"/>
          </a:p>
        </p:txBody>
      </p:sp>
      <p:sp>
        <p:nvSpPr>
          <p:cNvPr id="25" name="Striped Right Arrow 24"/>
          <p:cNvSpPr/>
          <p:nvPr/>
        </p:nvSpPr>
        <p:spPr>
          <a:xfrm>
            <a:off x="3929058" y="2428868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Groups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8662" y="1895765"/>
            <a:ext cx="21339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ผู้มีชื่อเสียง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(Celebrity) </a:t>
            </a:r>
          </a:p>
        </p:txBody>
      </p:sp>
      <p:pic>
        <p:nvPicPr>
          <p:cNvPr id="4098" name="Picture 2" descr="SK I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6975" y="2214554"/>
            <a:ext cx="1450975" cy="1362075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000100" y="4357694"/>
            <a:ext cx="2584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ทำการยืนยัน </a:t>
            </a:r>
            <a:r>
              <a:rPr lang="en-US" sz="2400" b="1" dirty="0" smtClean="0"/>
              <a:t>(Endorsement)</a:t>
            </a:r>
            <a:endParaRPr lang="en-US" sz="2400" b="1" dirty="0"/>
          </a:p>
        </p:txBody>
      </p:sp>
      <p:sp>
        <p:nvSpPr>
          <p:cNvPr id="20" name="Striped Right Arrow 19"/>
          <p:cNvSpPr/>
          <p:nvPr/>
        </p:nvSpPr>
        <p:spPr>
          <a:xfrm>
            <a:off x="3929058" y="4143380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099" name="Picture 3" descr="Pepsi"/>
          <p:cNvPicPr>
            <a:picLocks noChangeAspect="1" noChangeArrowheads="1"/>
          </p:cNvPicPr>
          <p:nvPr/>
        </p:nvPicPr>
        <p:blipFill>
          <a:blip r:embed="rId4" cstate="print"/>
          <a:srcRect l="3537"/>
          <a:stretch>
            <a:fillRect/>
          </a:stretch>
        </p:blipFill>
        <p:spPr bwMode="auto">
          <a:xfrm>
            <a:off x="5072066" y="4071942"/>
            <a:ext cx="1524000" cy="1323975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1071538" y="4786322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การนำชื่อหรือภาพของผู้มีชื่อเสียง</a:t>
            </a:r>
          </a:p>
          <a:p>
            <a:r>
              <a:rPr lang="th-TH" dirty="0" smtClean="0"/>
              <a:t>ไปปรากฏในนามของสินค้า </a:t>
            </a:r>
            <a:endParaRPr lang="th-TH" dirty="0"/>
          </a:p>
        </p:txBody>
      </p:sp>
      <p:sp>
        <p:nvSpPr>
          <p:cNvPr id="22" name="Rectangle 21"/>
          <p:cNvSpPr/>
          <p:nvPr/>
        </p:nvSpPr>
        <p:spPr>
          <a:xfrm>
            <a:off x="1142976" y="3000372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การให้ผู้มีชื่อเสียงได้ทดลองใช้สินค้า และถ่ายทอดประสบการณ์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708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ผู้มีชื่อเสียงและการปรากฏตัวของกลุ่มอ้างอิงอื่น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1538" y="2571744"/>
            <a:ext cx="1871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ทำการแสดง </a:t>
            </a:r>
            <a:r>
              <a:rPr lang="en-US" sz="2400" b="1" dirty="0" smtClean="0"/>
              <a:t>(Actor)</a:t>
            </a:r>
            <a:endParaRPr lang="en-US" sz="2400" b="1" dirty="0"/>
          </a:p>
        </p:txBody>
      </p:sp>
      <p:sp>
        <p:nvSpPr>
          <p:cNvPr id="25" name="Striped Right Arrow 24"/>
          <p:cNvSpPr/>
          <p:nvPr/>
        </p:nvSpPr>
        <p:spPr>
          <a:xfrm>
            <a:off x="3929058" y="2428868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Groups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8662" y="1895765"/>
            <a:ext cx="21339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ผู้มีชื่อเสียง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(Celebrity)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00100" y="4357694"/>
            <a:ext cx="2794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ทำการประกาศ </a:t>
            </a:r>
            <a:r>
              <a:rPr lang="en-US" sz="2400" b="1" dirty="0" smtClean="0"/>
              <a:t>(Spokesperson)</a:t>
            </a:r>
            <a:endParaRPr lang="en-US" sz="2400" b="1" dirty="0"/>
          </a:p>
        </p:txBody>
      </p:sp>
      <p:sp>
        <p:nvSpPr>
          <p:cNvPr id="20" name="Striped Right Arrow 19"/>
          <p:cNvSpPr/>
          <p:nvPr/>
        </p:nvSpPr>
        <p:spPr>
          <a:xfrm>
            <a:off x="3929058" y="4143380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Rectangle 20"/>
          <p:cNvSpPr/>
          <p:nvPr/>
        </p:nvSpPr>
        <p:spPr>
          <a:xfrm>
            <a:off x="1071538" y="4786322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การนำผู้มีชื่อเสียงทำหน้าที่เป็น</a:t>
            </a:r>
          </a:p>
          <a:p>
            <a:r>
              <a:rPr lang="th-TH" dirty="0" smtClean="0"/>
              <a:t>ผู้ประกาศ</a:t>
            </a:r>
            <a:endParaRPr lang="th-TH" dirty="0"/>
          </a:p>
        </p:txBody>
      </p:sp>
      <p:sp>
        <p:nvSpPr>
          <p:cNvPr id="22" name="Rectangle 21"/>
          <p:cNvSpPr/>
          <p:nvPr/>
        </p:nvSpPr>
        <p:spPr>
          <a:xfrm>
            <a:off x="1142976" y="3000372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การนำผู้มีชื่อเสียงเป็นผู้นำเสนอสินค้า หรือแสดงการใช้สินค้า</a:t>
            </a:r>
            <a:endParaRPr lang="th-TH" dirty="0"/>
          </a:p>
        </p:txBody>
      </p:sp>
      <p:pic>
        <p:nvPicPr>
          <p:cNvPr id="5122" name="Picture 2" descr="Plo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285992"/>
            <a:ext cx="1557337" cy="1271587"/>
          </a:xfrm>
          <a:prstGeom prst="rect">
            <a:avLst/>
          </a:prstGeom>
          <a:noFill/>
        </p:spPr>
      </p:pic>
      <p:pic>
        <p:nvPicPr>
          <p:cNvPr id="5123" name="Picture 3" descr="Will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143380"/>
            <a:ext cx="1512887" cy="1246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708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ผู้มีชื่อเสียงและการปรากฏตัวของกลุ่มอ้างอิงอื่น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25" name="Striped Right Arrow 24"/>
          <p:cNvSpPr/>
          <p:nvPr/>
        </p:nvSpPr>
        <p:spPr>
          <a:xfrm>
            <a:off x="2357422" y="2500306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Groups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8662" y="2538707"/>
            <a:ext cx="14109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ผู้เชี่ยวชาญ</a:t>
            </a:r>
          </a:p>
          <a:p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The Expert) </a:t>
            </a:r>
          </a:p>
        </p:txBody>
      </p:sp>
      <p:sp>
        <p:nvSpPr>
          <p:cNvPr id="20" name="Striped Right Arrow 19"/>
          <p:cNvSpPr/>
          <p:nvPr/>
        </p:nvSpPr>
        <p:spPr>
          <a:xfrm>
            <a:off x="3428992" y="4429132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146" name="Picture 2" descr="PT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857363"/>
            <a:ext cx="2786082" cy="2087643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1071538" y="4429132"/>
            <a:ext cx="18918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บุคคลทั่วไป 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(The common man)</a:t>
            </a:r>
          </a:p>
        </p:txBody>
      </p:sp>
      <p:pic>
        <p:nvPicPr>
          <p:cNvPr id="6147" name="Picture 3" descr="73646n_1l"/>
          <p:cNvPicPr>
            <a:picLocks noChangeAspect="1" noChangeArrowheads="1"/>
          </p:cNvPicPr>
          <p:nvPr/>
        </p:nvPicPr>
        <p:blipFill>
          <a:blip r:embed="rId4" cstate="print"/>
          <a:srcRect l="18538" r="34375" b="4422"/>
          <a:stretch>
            <a:fillRect/>
          </a:stretch>
        </p:blipFill>
        <p:spPr bwMode="auto">
          <a:xfrm>
            <a:off x="4473588" y="4071942"/>
            <a:ext cx="1884362" cy="2411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708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ผู้มีชื่อเสียงและการปรากฏตัวของกลุ่มอ้างอิงอื่น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25" name="Striped Right Arrow 24"/>
          <p:cNvSpPr/>
          <p:nvPr/>
        </p:nvSpPr>
        <p:spPr>
          <a:xfrm>
            <a:off x="5214942" y="2500306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Groups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04927" y="2538707"/>
            <a:ext cx="40671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ผู้บริหารและพนักงานเป็นผู้ให้ข้อมูล</a:t>
            </a:r>
          </a:p>
          <a:p>
            <a:pPr algn="ctr"/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(The executive and employee spokesperson) </a:t>
            </a:r>
          </a:p>
        </p:txBody>
      </p:sp>
      <p:sp>
        <p:nvSpPr>
          <p:cNvPr id="20" name="Striped Right Arrow 19"/>
          <p:cNvSpPr/>
          <p:nvPr/>
        </p:nvSpPr>
        <p:spPr>
          <a:xfrm>
            <a:off x="4929190" y="4429132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7170" name="Picture 2" descr="steve_jobs_apple_s_ce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214554"/>
            <a:ext cx="1357313" cy="158115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1000132" y="4455391"/>
            <a:ext cx="37861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การใช้สัญลักษณ์ด้านการค้าเป็นผู้ให้ข้อมูล </a:t>
            </a:r>
          </a:p>
          <a:p>
            <a:pPr algn="ctr"/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Trade or Spokes-Characters)</a:t>
            </a:r>
          </a:p>
        </p:txBody>
      </p:sp>
      <p:pic>
        <p:nvPicPr>
          <p:cNvPr id="7171" name="Picture 3" descr="1157728464_470x353_m-m-candies-wallpap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143380"/>
            <a:ext cx="2239963" cy="1681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 Influence on Products and Brands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1262706"/>
            <a:ext cx="5456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Reference Group Influence on Products and Brands</a:t>
            </a:r>
            <a:endParaRPr lang="th-TH" sz="2800" b="1" dirty="0" smtClean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85852" y="1928802"/>
            <a:ext cx="60404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Reference groups do not influence all product and </a:t>
            </a:r>
          </a:p>
          <a:p>
            <a:r>
              <a:rPr lang="en-US" sz="3200" b="1" dirty="0" smtClean="0"/>
              <a:t>brand purchases to the same degree.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928662" y="4120226"/>
            <a:ext cx="1991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Reference Group </a:t>
            </a:r>
            <a:endParaRPr lang="th-TH" sz="2800" b="1" dirty="0" smtClean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19279" y="3548722"/>
            <a:ext cx="1996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Product Purchase</a:t>
            </a:r>
            <a:endParaRPr lang="th-TH" sz="2800" b="1" dirty="0" smtClean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62155" y="4857760"/>
            <a:ext cx="1826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Brand Purchase</a:t>
            </a:r>
            <a:endParaRPr lang="th-TH" sz="2800" b="1" dirty="0" smtClean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2928926" y="4071942"/>
            <a:ext cx="250033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19800000">
            <a:off x="5535475" y="3685100"/>
            <a:ext cx="50006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 rot="3600000">
            <a:off x="5633060" y="4516208"/>
            <a:ext cx="50006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928926" y="3143248"/>
            <a:ext cx="2204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861E86"/>
                </a:solidFill>
              </a:rPr>
              <a:t>Necessity/Luxury</a:t>
            </a:r>
          </a:p>
        </p:txBody>
      </p:sp>
      <p:sp>
        <p:nvSpPr>
          <p:cNvPr id="29" name="Down Arrow 28"/>
          <p:cNvSpPr/>
          <p:nvPr/>
        </p:nvSpPr>
        <p:spPr>
          <a:xfrm>
            <a:off x="3786182" y="3714752"/>
            <a:ext cx="571504" cy="42862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 rot="10800000">
            <a:off x="3781420" y="4643446"/>
            <a:ext cx="571504" cy="42862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143240" y="5143512"/>
            <a:ext cx="1840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861E86"/>
                </a:solidFill>
              </a:rPr>
              <a:t>Private/Public</a:t>
            </a:r>
            <a:endParaRPr lang="en-US" sz="3200" b="1" dirty="0">
              <a:solidFill>
                <a:srgbClr val="861E8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85320" y="6417254"/>
            <a:ext cx="801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Peter, J. P. and Olson, J. C. (2005). Consumer Behavior and Marketing Strategy. (7</a:t>
            </a:r>
            <a:r>
              <a:rPr lang="en-US" baseline="30000" dirty="0" smtClean="0"/>
              <a:t>th</a:t>
            </a:r>
            <a:r>
              <a:rPr lang="en-US" dirty="0" smtClean="0"/>
              <a:t> ed.). New York: McGraw-Hill. (Page.352)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7290" y="714356"/>
            <a:ext cx="3643338" cy="27146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072066" y="714356"/>
            <a:ext cx="3643338" cy="27146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57290" y="3500438"/>
            <a:ext cx="3643338" cy="27146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72066" y="3500438"/>
            <a:ext cx="3643338" cy="271464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14546" y="214290"/>
            <a:ext cx="1253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861E86"/>
                </a:solidFill>
              </a:rPr>
              <a:t>Necessity</a:t>
            </a:r>
            <a:endParaRPr lang="en-US" sz="3200" b="1" dirty="0">
              <a:solidFill>
                <a:srgbClr val="861E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98176" y="214290"/>
            <a:ext cx="1059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861E86"/>
                </a:solidFill>
              </a:rPr>
              <a:t>Luxury</a:t>
            </a:r>
            <a:endParaRPr lang="en-US" sz="3200" b="1" dirty="0">
              <a:solidFill>
                <a:srgbClr val="861E8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785926"/>
            <a:ext cx="922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861E86"/>
                </a:solidFill>
              </a:rPr>
              <a:t>Public</a:t>
            </a:r>
            <a:endParaRPr lang="en-US" sz="3200" b="1" dirty="0">
              <a:solidFill>
                <a:srgbClr val="861E8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4572008"/>
            <a:ext cx="10278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861E86"/>
                </a:solidFill>
              </a:rPr>
              <a:t>Private</a:t>
            </a:r>
            <a:endParaRPr lang="en-US" sz="3200" b="1" dirty="0">
              <a:solidFill>
                <a:srgbClr val="861E8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0166" y="928670"/>
            <a:ext cx="31566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Reference group influence on</a:t>
            </a:r>
          </a:p>
          <a:p>
            <a:r>
              <a:rPr lang="en-US" sz="2800" b="1" dirty="0" smtClean="0"/>
              <a:t>Product: Weak</a:t>
            </a:r>
          </a:p>
          <a:p>
            <a:r>
              <a:rPr lang="en-US" sz="2800" b="1" dirty="0" smtClean="0"/>
              <a:t>Brand: Strong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Examples: </a:t>
            </a:r>
          </a:p>
          <a:p>
            <a:r>
              <a:rPr lang="en-US" sz="2800" b="1" dirty="0" smtClean="0"/>
              <a:t>Wristwatch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44457" y="967917"/>
            <a:ext cx="31566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Reference group influence on</a:t>
            </a:r>
          </a:p>
          <a:p>
            <a:r>
              <a:rPr lang="en-US" sz="2800" b="1" dirty="0" smtClean="0"/>
              <a:t>Product: Strong</a:t>
            </a:r>
          </a:p>
          <a:p>
            <a:r>
              <a:rPr lang="en-US" sz="2800" b="1" dirty="0" smtClean="0"/>
              <a:t>Brand: Strong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Examples: </a:t>
            </a:r>
          </a:p>
          <a:p>
            <a:r>
              <a:rPr lang="en-US" sz="2800" b="1" dirty="0" smtClean="0"/>
              <a:t>Golf clubs, 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71604" y="3714752"/>
            <a:ext cx="31566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Reference group influence on</a:t>
            </a:r>
          </a:p>
          <a:p>
            <a:r>
              <a:rPr lang="en-US" sz="2800" b="1" dirty="0" smtClean="0"/>
              <a:t>Product: Weak</a:t>
            </a:r>
          </a:p>
          <a:p>
            <a:r>
              <a:rPr lang="en-US" sz="2800" b="1" dirty="0" smtClean="0"/>
              <a:t>Brand: Weak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Examples: </a:t>
            </a:r>
          </a:p>
          <a:p>
            <a:r>
              <a:rPr lang="en-US" sz="2800" b="1" dirty="0" smtClean="0"/>
              <a:t>Towel, </a:t>
            </a:r>
            <a:endParaRPr 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57818" y="3714752"/>
            <a:ext cx="31566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Reference group influence on</a:t>
            </a:r>
          </a:p>
          <a:p>
            <a:r>
              <a:rPr lang="en-US" sz="2800" b="1" dirty="0" smtClean="0"/>
              <a:t>Product: Strong</a:t>
            </a:r>
          </a:p>
          <a:p>
            <a:r>
              <a:rPr lang="en-US" sz="2800" b="1" dirty="0" smtClean="0"/>
              <a:t>Brand: Weak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Examples: </a:t>
            </a:r>
          </a:p>
          <a:p>
            <a:r>
              <a:rPr lang="en-US" sz="2800" b="1" dirty="0" smtClean="0"/>
              <a:t>TV,</a:t>
            </a:r>
            <a:endParaRPr 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85320" y="6417254"/>
            <a:ext cx="801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Peter, J. P. and Olson, J. C. (2005). Consumer Behavior and Marketing Strategy. (7</a:t>
            </a:r>
            <a:r>
              <a:rPr lang="en-US" baseline="30000" dirty="0" smtClean="0"/>
              <a:t>th</a:t>
            </a:r>
            <a:r>
              <a:rPr lang="en-US" dirty="0" smtClean="0"/>
              <a:t> ed.). New York: McGraw-Hill. (Page.353)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693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หน้าที่อื่น ๆ ของครอบครัว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Striped Right Arrow 24"/>
          <p:cNvSpPr/>
          <p:nvPr/>
        </p:nvSpPr>
        <p:spPr>
          <a:xfrm>
            <a:off x="3821128" y="1857364"/>
            <a:ext cx="642942" cy="857256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Groups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39873" y="2110079"/>
            <a:ext cx="2715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การสร้างฐานะความเป็นอยู่ที่ดี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20" name="Striped Right Arrow 19"/>
          <p:cNvSpPr/>
          <p:nvPr/>
        </p:nvSpPr>
        <p:spPr>
          <a:xfrm>
            <a:off x="3428992" y="3500438"/>
            <a:ext cx="642942" cy="857256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Rectangle 12"/>
          <p:cNvSpPr/>
          <p:nvPr/>
        </p:nvSpPr>
        <p:spPr>
          <a:xfrm>
            <a:off x="1285884" y="3669573"/>
            <a:ext cx="2357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การสนับสนุนด้านจิตใจ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pic>
        <p:nvPicPr>
          <p:cNvPr id="8194" name="Picture 2" descr="tim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9822" y="1857364"/>
            <a:ext cx="2894012" cy="1112838"/>
          </a:xfrm>
          <a:prstGeom prst="rect">
            <a:avLst/>
          </a:prstGeom>
          <a:noFill/>
        </p:spPr>
      </p:pic>
      <p:pic>
        <p:nvPicPr>
          <p:cNvPr id="8195" name="Picture 3" descr="brand2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9756" y="3130560"/>
            <a:ext cx="2303463" cy="1727200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1885956" y="5312647"/>
            <a:ext cx="23574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รูปแบบการดำเนินชีวิตที่เหมาะสมของครอบครัว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16" name="Striped Right Arrow 15"/>
          <p:cNvSpPr/>
          <p:nvPr/>
        </p:nvSpPr>
        <p:spPr>
          <a:xfrm>
            <a:off x="4279902" y="5286388"/>
            <a:ext cx="642942" cy="857256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8196" name="Picture 4" descr="family-offers(1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08596" y="5000636"/>
            <a:ext cx="3363932" cy="1576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586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ผู้มีบทบาทสำคัญในกระบวนการซื้อ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Groups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1000100" y="1785926"/>
          <a:ext cx="792958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Husband-Wife Decision Making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71604" y="2214554"/>
            <a:ext cx="5572164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Courier New" pitchFamily="49" charset="0"/>
              <a:buChar char="o"/>
            </a:pPr>
            <a:r>
              <a:rPr lang="en-US" sz="3600" dirty="0" smtClean="0"/>
              <a:t> Husband-Dominated</a:t>
            </a:r>
          </a:p>
          <a:p>
            <a:pPr>
              <a:lnSpc>
                <a:spcPct val="90000"/>
              </a:lnSpc>
              <a:buFont typeface="Courier New" pitchFamily="49" charset="0"/>
              <a:buChar char="o"/>
            </a:pPr>
            <a:r>
              <a:rPr lang="en-US" sz="3600" dirty="0" smtClean="0"/>
              <a:t> Wife-Dominated</a:t>
            </a:r>
          </a:p>
          <a:p>
            <a:pPr>
              <a:lnSpc>
                <a:spcPct val="90000"/>
              </a:lnSpc>
              <a:buFont typeface="Courier New" pitchFamily="49" charset="0"/>
              <a:buChar char="o"/>
            </a:pPr>
            <a:r>
              <a:rPr lang="en-US" sz="3600" dirty="0" smtClean="0"/>
              <a:t> Joint (Equal)</a:t>
            </a:r>
          </a:p>
          <a:p>
            <a:pPr>
              <a:lnSpc>
                <a:spcPct val="90000"/>
              </a:lnSpc>
              <a:buFont typeface="Courier New" pitchFamily="49" charset="0"/>
              <a:buChar char="o"/>
            </a:pPr>
            <a:r>
              <a:rPr lang="en-US" sz="3600" dirty="0" smtClean="0"/>
              <a:t> Autonomic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862468" y="1353909"/>
            <a:ext cx="642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Dynamics of Husband-Wife Decision Making</a:t>
            </a:r>
            <a:endParaRPr lang="en-US" sz="36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Family Influences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417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กลุ่มอ้างอิงที่มีอิทธิพลต่อผู้บริโภค</a:t>
            </a:r>
            <a:endParaRPr lang="th-TH" sz="2800" b="1" dirty="0">
              <a:solidFill>
                <a:srgbClr val="861E86"/>
              </a:solidFill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2285984" y="1817550"/>
          <a:ext cx="4810152" cy="3206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86050" y="4246442"/>
            <a:ext cx="18573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ทำให้เกิดทัศนคติและความเชื่อ ว่าอะไรควร อะไรไม่ควร เช่น </a:t>
            </a:r>
          </a:p>
          <a:p>
            <a:r>
              <a:rPr lang="th-TH" dirty="0" smtClean="0"/>
              <a:t>ครอบครัว มีอิทธิพลในการเกิดทัศนคติและความเชื่อของเด็ก</a:t>
            </a:r>
            <a:endParaRPr lang="th-TH" dirty="0"/>
          </a:p>
        </p:txBody>
      </p:sp>
      <p:sp>
        <p:nvSpPr>
          <p:cNvPr id="8" name="TextBox 7"/>
          <p:cNvSpPr txBox="1"/>
          <p:nvPr/>
        </p:nvSpPr>
        <p:spPr>
          <a:xfrm>
            <a:off x="4929190" y="4331997"/>
            <a:ext cx="18934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ทำให้เกิดความชื่นชมและ</a:t>
            </a:r>
          </a:p>
          <a:p>
            <a:r>
              <a:rPr lang="th-TH" dirty="0" smtClean="0"/>
              <a:t>อยากเลียนแบบหรือ</a:t>
            </a:r>
          </a:p>
          <a:p>
            <a:r>
              <a:rPr lang="th-TH" dirty="0" smtClean="0"/>
              <a:t>เอาแบบอย่าง อาจเป็น</a:t>
            </a:r>
          </a:p>
          <a:p>
            <a:r>
              <a:rPr lang="th-TH" dirty="0" smtClean="0"/>
              <a:t>คนในครอบครัวหรือไม่ก็ได้</a:t>
            </a:r>
            <a:endParaRPr lang="th-TH" dirty="0"/>
          </a:p>
        </p:txBody>
      </p:sp>
      <p:sp>
        <p:nvSpPr>
          <p:cNvPr id="10" name="Oval 9"/>
          <p:cNvSpPr/>
          <p:nvPr/>
        </p:nvSpPr>
        <p:spPr>
          <a:xfrm>
            <a:off x="7000892" y="2674806"/>
            <a:ext cx="1428760" cy="142876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/>
              <a:t>พฤติกรรม</a:t>
            </a:r>
            <a:endParaRPr lang="th-TH" sz="2000" b="1" dirty="0"/>
          </a:p>
        </p:txBody>
      </p:sp>
      <p:sp>
        <p:nvSpPr>
          <p:cNvPr id="11" name="Oval 10"/>
          <p:cNvSpPr/>
          <p:nvPr/>
        </p:nvSpPr>
        <p:spPr>
          <a:xfrm>
            <a:off x="1071538" y="2746244"/>
            <a:ext cx="1428760" cy="142876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/>
              <a:t>ผู้บริโภค</a:t>
            </a:r>
            <a:endParaRPr lang="th-TH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586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ผู้มีบทบาทสำคัญในกระบวนการซื้อ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Husband-Wife Decision Making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5" descr="shoppin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857364"/>
            <a:ext cx="2214578" cy="1960602"/>
          </a:xfrm>
          <a:prstGeom prst="rect">
            <a:avLst/>
          </a:prstGeom>
        </p:spPr>
      </p:pic>
      <p:pic>
        <p:nvPicPr>
          <p:cNvPr id="7" name="Picture 6" descr="ipadrelease4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1857364"/>
            <a:ext cx="3214710" cy="2000264"/>
          </a:xfrm>
          <a:prstGeom prst="rect">
            <a:avLst/>
          </a:prstGeom>
        </p:spPr>
      </p:pic>
      <p:pic>
        <p:nvPicPr>
          <p:cNvPr id="8" name="Picture 7" descr="1295647530L1PUQ6.jpg"/>
          <p:cNvPicPr>
            <a:picLocks noChangeAspect="1"/>
          </p:cNvPicPr>
          <p:nvPr/>
        </p:nvPicPr>
        <p:blipFill>
          <a:blip r:embed="rId5" cstate="print"/>
          <a:srcRect t="3509"/>
          <a:stretch>
            <a:fillRect/>
          </a:stretch>
        </p:blipFill>
        <p:spPr>
          <a:xfrm>
            <a:off x="6715140" y="1857364"/>
            <a:ext cx="1500198" cy="19645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1538" y="3932264"/>
            <a:ext cx="71438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Target Market: &gt;&gt;&gt;&gt;&gt;&gt; Husband-Wife-Mother-Father-Son</a:t>
            </a:r>
            <a:endParaRPr lang="th-TH" sz="2400" b="1" dirty="0">
              <a:solidFill>
                <a:srgbClr val="C00000"/>
              </a:solidFill>
            </a:endParaRPr>
          </a:p>
        </p:txBody>
      </p:sp>
      <p:pic>
        <p:nvPicPr>
          <p:cNvPr id="11" name="Picture 10" descr="0,0,188,19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05230" y="4501918"/>
            <a:ext cx="1500198" cy="2172286"/>
          </a:xfrm>
          <a:prstGeom prst="rect">
            <a:avLst/>
          </a:prstGeom>
        </p:spPr>
      </p:pic>
      <p:pic>
        <p:nvPicPr>
          <p:cNvPr id="13" name="Picture 12" descr="samsung_vacuum_cleane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86050" y="4500570"/>
            <a:ext cx="3121078" cy="2143140"/>
          </a:xfrm>
          <a:prstGeom prst="rect">
            <a:avLst/>
          </a:prstGeom>
        </p:spPr>
      </p:pic>
      <p:pic>
        <p:nvPicPr>
          <p:cNvPr id="15" name="Picture 14" descr="r.jpg"/>
          <p:cNvPicPr>
            <a:picLocks noChangeAspect="1"/>
          </p:cNvPicPr>
          <p:nvPr/>
        </p:nvPicPr>
        <p:blipFill>
          <a:blip r:embed="rId8" cstate="print"/>
          <a:srcRect l="5347" r="11779"/>
          <a:stretch>
            <a:fillRect/>
          </a:stretch>
        </p:blipFill>
        <p:spPr>
          <a:xfrm>
            <a:off x="6000760" y="4511694"/>
            <a:ext cx="2214578" cy="2060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Family life cycle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728" y="2071678"/>
            <a:ext cx="5572164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b="1" dirty="0" smtClean="0"/>
              <a:t>Traditional Family Life Cycle</a:t>
            </a:r>
          </a:p>
          <a:p>
            <a:pPr lvl="1">
              <a:lnSpc>
                <a:spcPct val="90000"/>
              </a:lnSpc>
            </a:pPr>
            <a:r>
              <a:rPr lang="en-US" sz="3600" b="1" dirty="0" smtClean="0"/>
              <a:t>Stage I: Bachelorhood</a:t>
            </a:r>
          </a:p>
          <a:p>
            <a:pPr lvl="1">
              <a:lnSpc>
                <a:spcPct val="90000"/>
              </a:lnSpc>
            </a:pPr>
            <a:r>
              <a:rPr lang="en-US" sz="3600" b="1" dirty="0" smtClean="0"/>
              <a:t>Stage II: Honeymooners</a:t>
            </a:r>
          </a:p>
          <a:p>
            <a:pPr lvl="1">
              <a:lnSpc>
                <a:spcPct val="90000"/>
              </a:lnSpc>
            </a:pPr>
            <a:r>
              <a:rPr lang="en-US" sz="3600" b="1" dirty="0" smtClean="0"/>
              <a:t>Stage III: Parenthood</a:t>
            </a:r>
          </a:p>
          <a:p>
            <a:pPr lvl="1">
              <a:lnSpc>
                <a:spcPct val="90000"/>
              </a:lnSpc>
            </a:pPr>
            <a:r>
              <a:rPr lang="en-US" sz="3600" b="1" dirty="0" smtClean="0"/>
              <a:t>Stage IV: Post</a:t>
            </a:r>
            <a:r>
              <a:rPr lang="en-CA" sz="3600" b="1" dirty="0" smtClean="0"/>
              <a:t>-</a:t>
            </a:r>
            <a:r>
              <a:rPr lang="en-US" sz="3600" b="1" dirty="0" smtClean="0"/>
              <a:t>parenthood</a:t>
            </a:r>
          </a:p>
          <a:p>
            <a:pPr lvl="1">
              <a:lnSpc>
                <a:spcPct val="90000"/>
              </a:lnSpc>
            </a:pPr>
            <a:r>
              <a:rPr lang="en-US" sz="3600" b="1" dirty="0" smtClean="0"/>
              <a:t>Stage V: Dissolution</a:t>
            </a:r>
          </a:p>
          <a:p>
            <a:pPr lvl="1">
              <a:lnSpc>
                <a:spcPct val="90000"/>
              </a:lnSpc>
            </a:pPr>
            <a:endParaRPr lang="en-US" sz="3600" b="1" dirty="0" smtClean="0"/>
          </a:p>
          <a:p>
            <a:pPr>
              <a:lnSpc>
                <a:spcPct val="90000"/>
              </a:lnSpc>
            </a:pPr>
            <a:r>
              <a:rPr lang="en-US" sz="3600" b="1" dirty="0" smtClean="0"/>
              <a:t>Modifications - the Nontraditional FLC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2468" y="1405582"/>
            <a:ext cx="4352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วงจรชีวิตของครอบครัว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(Family life cycle)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14290"/>
            <a:ext cx="4352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วงจรชีวิตของครอบครัว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(Family life cycle)</a:t>
            </a:r>
          </a:p>
        </p:txBody>
      </p:sp>
      <p:pic>
        <p:nvPicPr>
          <p:cNvPr id="4" name="Picture 3" descr="Fami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857232"/>
            <a:ext cx="8392258" cy="5715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Family and Marketing Strategy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214422"/>
            <a:ext cx="81660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Developing successful marketing strategies for products purchased by families </a:t>
            </a:r>
          </a:p>
          <a:p>
            <a:r>
              <a:rPr lang="en-US" sz="2800" b="1" dirty="0" smtClean="0"/>
              <a:t>requires attentions to questions such as these: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94407" y="2143116"/>
            <a:ext cx="762099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b="1" dirty="0" smtClean="0"/>
              <a:t>Is the product likely to be purchased for individual or joint family use?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Is the product likely to be purchased with individual or family funds?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Is the product so expensive that its purchase involves and important </a:t>
            </a:r>
            <a:br>
              <a:rPr lang="en-US" sz="2400" b="1" dirty="0" smtClean="0"/>
            </a:br>
            <a:r>
              <a:rPr lang="en-US" sz="2400" b="1" dirty="0" smtClean="0"/>
              <a:t>trade-off in purchasing other products for the family?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Are family members likely to disagree about the value of the product?</a:t>
            </a:r>
            <a:br>
              <a:rPr lang="en-US" sz="2400" b="1" dirty="0" smtClean="0"/>
            </a:br>
            <a:r>
              <a:rPr lang="en-US" sz="2400" b="1" dirty="0" smtClean="0"/>
              <a:t>If so, what can be done to reduce the conflict?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Is the product likely to be used by more than one family members? </a:t>
            </a:r>
            <a:br>
              <a:rPr lang="en-US" sz="2400" b="1" dirty="0" smtClean="0"/>
            </a:br>
            <a:r>
              <a:rPr lang="en-US" sz="2400" b="1" dirty="0" smtClean="0"/>
              <a:t>If so, are product modifications necessary to accommodate different people?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Which family members will influence the purchase, and what media and</a:t>
            </a:r>
            <a:br>
              <a:rPr lang="en-US" sz="2400" b="1" dirty="0" smtClean="0"/>
            </a:br>
            <a:r>
              <a:rPr lang="en-US" sz="2400" b="1" dirty="0" smtClean="0"/>
              <a:t>messages should be used to appeal to each?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Are particular stores preferred by various family members or by various families </a:t>
            </a:r>
            <a:br>
              <a:rPr lang="en-US" sz="2400" b="1" dirty="0" smtClean="0"/>
            </a:br>
            <a:r>
              <a:rPr lang="en-US" sz="2400" b="1" dirty="0" smtClean="0"/>
              <a:t>in the target market?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5320" y="6560130"/>
            <a:ext cx="8145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Peter, J. P. and Olson, J. C. (2005). Consumer Behavior and Marketing Strategy. (7</a:t>
            </a:r>
            <a:r>
              <a:rPr lang="en-US" baseline="30000" dirty="0" smtClean="0"/>
              <a:t>th</a:t>
            </a:r>
            <a:r>
              <a:rPr lang="en-US" dirty="0" smtClean="0"/>
              <a:t> ed.). New York: McGraw-Hill. (Page.356-7)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Family and Marketing Strategy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214422"/>
            <a:ext cx="6853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Five Common Types of Family Influence Strategies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1894352"/>
            <a:ext cx="766427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b="1" dirty="0" smtClean="0"/>
              <a:t>Expert: </a:t>
            </a:r>
            <a:r>
              <a:rPr lang="en-US" sz="2800" dirty="0" smtClean="0"/>
              <a:t>influence is reflected by a spouse providing specific information.</a:t>
            </a:r>
          </a:p>
          <a:p>
            <a:pPr marL="342900" indent="-342900">
              <a:buAutoNum type="arabicPeriod"/>
            </a:pPr>
            <a:r>
              <a:rPr lang="en-US" sz="2800" b="1" dirty="0" smtClean="0"/>
              <a:t>Legitimate: “</a:t>
            </a:r>
            <a:r>
              <a:rPr lang="en-US" sz="2800" dirty="0" smtClean="0"/>
              <a:t>role expectation” Husband should make a particular decision</a:t>
            </a:r>
          </a:p>
          <a:p>
            <a:pPr marL="342900" indent="-342900">
              <a:buAutoNum type="arabicPeriod"/>
            </a:pPr>
            <a:r>
              <a:rPr lang="en-US" sz="2800" b="1" dirty="0" smtClean="0"/>
              <a:t>Bargaining: </a:t>
            </a:r>
            <a:r>
              <a:rPr lang="en-US" sz="2800" dirty="0" smtClean="0"/>
              <a:t>“turn the joint decision into an autonomous”</a:t>
            </a:r>
          </a:p>
          <a:p>
            <a:pPr marL="342900" indent="-342900">
              <a:buAutoNum type="arabicPeriod"/>
            </a:pPr>
            <a:r>
              <a:rPr lang="en-US" sz="2800" b="1" dirty="0" smtClean="0"/>
              <a:t>Reward: </a:t>
            </a:r>
            <a:r>
              <a:rPr lang="en-US" sz="2800" dirty="0" smtClean="0"/>
              <a:t>“ability to reward another” </a:t>
            </a:r>
          </a:p>
          <a:p>
            <a:pPr marL="342900" indent="-342900">
              <a:buAutoNum type="arabicPeriod"/>
            </a:pPr>
            <a:r>
              <a:rPr lang="en-US" sz="2800" b="1" dirty="0" smtClean="0"/>
              <a:t>Emotional: </a:t>
            </a:r>
            <a:r>
              <a:rPr lang="en-US" sz="2800" dirty="0" smtClean="0"/>
              <a:t>“displaying some emotion reaction”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5320" y="6560130"/>
            <a:ext cx="8145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Peter, J. P. and Olson, J. C. (2005). Consumer Behavior and Marketing Strategy. (7</a:t>
            </a:r>
            <a:r>
              <a:rPr lang="en-US" baseline="30000" dirty="0" smtClean="0"/>
              <a:t>th</a:t>
            </a:r>
            <a:r>
              <a:rPr lang="en-US" dirty="0" smtClean="0"/>
              <a:t> ed.). New York: McGraw-Hill. (Page.358)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Family and Marketing Strategy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214422"/>
            <a:ext cx="4305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Family and Marketing Strategy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1963362"/>
            <a:ext cx="8242962" cy="27515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CA" sz="3200" b="1" dirty="0" smtClean="0"/>
              <a:t>1. Use the </a:t>
            </a:r>
            <a:r>
              <a:rPr lang="en-US" sz="3200" b="1" dirty="0" smtClean="0"/>
              <a:t>Family Life Cycle  (</a:t>
            </a:r>
            <a:r>
              <a:rPr lang="en-CA" sz="3200" b="1" dirty="0" smtClean="0"/>
              <a:t>FLC) for segmentation and positioning</a:t>
            </a:r>
          </a:p>
          <a:p>
            <a:pPr>
              <a:lnSpc>
                <a:spcPct val="90000"/>
              </a:lnSpc>
            </a:pPr>
            <a:r>
              <a:rPr lang="en-CA" sz="3200" b="1" dirty="0" smtClean="0"/>
              <a:t>2. Recognize the diverse consumption roles within the family</a:t>
            </a:r>
          </a:p>
          <a:p>
            <a:pPr>
              <a:lnSpc>
                <a:spcPct val="90000"/>
              </a:lnSpc>
            </a:pPr>
            <a:r>
              <a:rPr lang="en-CA" sz="3200" b="1" dirty="0" smtClean="0"/>
              <a:t>3. Understand and use the dynamics of husband-wife decision making</a:t>
            </a:r>
          </a:p>
          <a:p>
            <a:pPr>
              <a:lnSpc>
                <a:spcPct val="90000"/>
              </a:lnSpc>
            </a:pPr>
            <a:r>
              <a:rPr lang="en-CA" sz="3200" b="1" dirty="0" smtClean="0"/>
              <a:t>4. Understand and use the consumer socialization role played by the </a:t>
            </a:r>
            <a:br>
              <a:rPr lang="en-CA" sz="3200" b="1" dirty="0" smtClean="0"/>
            </a:br>
            <a:r>
              <a:rPr lang="en-CA" sz="3200" b="1" dirty="0" smtClean="0"/>
              <a:t>    family</a:t>
            </a:r>
          </a:p>
          <a:p>
            <a:pPr>
              <a:lnSpc>
                <a:spcPct val="90000"/>
              </a:lnSpc>
            </a:pPr>
            <a:r>
              <a:rPr lang="en-CA" sz="3200" b="1" dirty="0" smtClean="0"/>
              <a:t>5. Recognize the changing nature of Thai families.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8: Reference Groups and Family Influences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6066" y="5191796"/>
            <a:ext cx="777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Older</a:t>
            </a:r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Family Influences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286646" y="5191796"/>
            <a:ext cx="7215238" cy="1588"/>
          </a:xfrm>
          <a:prstGeom prst="line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1215208" y="5191796"/>
            <a:ext cx="142876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4429124" y="5191002"/>
            <a:ext cx="142876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643836" y="5263234"/>
            <a:ext cx="1595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Preadolescent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58084" y="2191400"/>
            <a:ext cx="2632452" cy="280076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/>
              <a:t>Family Members</a:t>
            </a:r>
          </a:p>
          <a:p>
            <a:r>
              <a:rPr lang="en-US" sz="2400" b="1" dirty="0" smtClean="0"/>
              <a:t>- Moral, religious principles</a:t>
            </a:r>
          </a:p>
          <a:p>
            <a:r>
              <a:rPr lang="en-US" sz="2400" b="1" dirty="0" smtClean="0"/>
              <a:t>- Interpersonal skills</a:t>
            </a:r>
          </a:p>
          <a:p>
            <a:r>
              <a:rPr lang="en-US" sz="2400" b="1" dirty="0" smtClean="0"/>
              <a:t>- Dress, grooming standards</a:t>
            </a:r>
          </a:p>
          <a:p>
            <a:r>
              <a:rPr lang="en-US" sz="2400" b="1" dirty="0" smtClean="0"/>
              <a:t>- Manners and speech</a:t>
            </a:r>
          </a:p>
          <a:p>
            <a:r>
              <a:rPr lang="en-US" sz="2400" b="1" dirty="0" smtClean="0"/>
              <a:t>- Educational motivation</a:t>
            </a:r>
          </a:p>
          <a:p>
            <a:r>
              <a:rPr lang="en-US" sz="2400" b="1" dirty="0" smtClean="0"/>
              <a:t>- Occupational, career goals</a:t>
            </a:r>
            <a:endParaRPr lang="en-US" sz="2400" b="1" dirty="0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5859472" y="5191002"/>
            <a:ext cx="142876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578464" y="5263234"/>
            <a:ext cx="1351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Adolescent </a:t>
            </a:r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7572395" y="5191002"/>
            <a:ext cx="142876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366505" y="5263234"/>
            <a:ext cx="1135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Teenager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787108" y="2191400"/>
            <a:ext cx="3429024" cy="2800767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/>
              <a:t>Friends</a:t>
            </a:r>
          </a:p>
          <a:p>
            <a:pPr>
              <a:buFontTx/>
              <a:buChar char="-"/>
            </a:pPr>
            <a:r>
              <a:rPr lang="en-US" sz="2400" b="1" dirty="0" smtClean="0"/>
              <a:t> Style</a:t>
            </a:r>
          </a:p>
          <a:p>
            <a:pPr>
              <a:buFontTx/>
              <a:buChar char="-"/>
            </a:pPr>
            <a:r>
              <a:rPr lang="en-US" sz="2400" b="1" dirty="0" smtClean="0"/>
              <a:t> Fashion</a:t>
            </a:r>
          </a:p>
          <a:p>
            <a:pPr>
              <a:buFontTx/>
              <a:buChar char="-"/>
            </a:pPr>
            <a:r>
              <a:rPr lang="en-US" sz="2400" b="1" dirty="0" smtClean="0"/>
              <a:t> Fads</a:t>
            </a:r>
          </a:p>
          <a:p>
            <a:pPr>
              <a:buFontTx/>
              <a:buChar char="-"/>
            </a:pPr>
            <a:r>
              <a:rPr lang="en-US" sz="2400" b="1" dirty="0" smtClean="0"/>
              <a:t> Acceptable consumer</a:t>
            </a:r>
          </a:p>
          <a:p>
            <a:pPr>
              <a:buFontTx/>
              <a:buChar char="-"/>
            </a:pPr>
            <a:endParaRPr lang="en-US" sz="2400" b="1" dirty="0" smtClean="0"/>
          </a:p>
          <a:p>
            <a:endParaRPr lang="en-US" sz="2400" b="1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928662" y="1357298"/>
            <a:ext cx="25891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Consumer Socialization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Family Influences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419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ประเภทของกลุ่มอ้างอิง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pic>
        <p:nvPicPr>
          <p:cNvPr id="1026" name="Picture 2" descr="Reference Group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579068"/>
            <a:ext cx="3786214" cy="3778890"/>
          </a:xfrm>
          <a:prstGeom prst="rect">
            <a:avLst/>
          </a:prstGeom>
          <a:noFill/>
        </p:spPr>
      </p:pic>
      <p:sp>
        <p:nvSpPr>
          <p:cNvPr id="10" name="Oval 9"/>
          <p:cNvSpPr/>
          <p:nvPr/>
        </p:nvSpPr>
        <p:spPr>
          <a:xfrm>
            <a:off x="6715140" y="3643314"/>
            <a:ext cx="1428760" cy="142876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/>
              <a:t>พฤติกรรม</a:t>
            </a:r>
            <a:endParaRPr lang="th-TH" sz="2000" b="1" dirty="0"/>
          </a:p>
        </p:txBody>
      </p:sp>
      <p:sp>
        <p:nvSpPr>
          <p:cNvPr id="11" name="Striped Right Arrow 10"/>
          <p:cNvSpPr/>
          <p:nvPr/>
        </p:nvSpPr>
        <p:spPr>
          <a:xfrm>
            <a:off x="5214942" y="3643314"/>
            <a:ext cx="1000132" cy="1643074"/>
          </a:xfrm>
          <a:prstGeom prst="strip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Family Influences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863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Types of Reference Group Influence</a:t>
            </a:r>
          </a:p>
        </p:txBody>
      </p:sp>
      <p:sp>
        <p:nvSpPr>
          <p:cNvPr id="8" name="Rectangle 7"/>
          <p:cNvSpPr/>
          <p:nvPr/>
        </p:nvSpPr>
        <p:spPr>
          <a:xfrm>
            <a:off x="919888" y="2285992"/>
            <a:ext cx="801533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3600" b="1" dirty="0" smtClean="0"/>
              <a:t> Informational influence: </a:t>
            </a:r>
            <a:r>
              <a:rPr lang="en-US" sz="3600" dirty="0" smtClean="0"/>
              <a:t>accept accurate information </a:t>
            </a:r>
            <a:endParaRPr lang="en-US" sz="3600" b="1" dirty="0" smtClean="0"/>
          </a:p>
          <a:p>
            <a:pPr>
              <a:buFont typeface="Courier New" pitchFamily="49" charset="0"/>
              <a:buChar char="o"/>
            </a:pPr>
            <a:r>
              <a:rPr lang="en-US" sz="3600" b="1" dirty="0" smtClean="0"/>
              <a:t> Normative influence: </a:t>
            </a:r>
            <a:r>
              <a:rPr lang="en-US" sz="3600" dirty="0" smtClean="0"/>
              <a:t>accepted by the members of the group</a:t>
            </a:r>
            <a:endParaRPr lang="en-US" sz="3600" b="1" dirty="0" smtClean="0"/>
          </a:p>
          <a:p>
            <a:pPr>
              <a:buFont typeface="Courier New" pitchFamily="49" charset="0"/>
              <a:buChar char="o"/>
            </a:pPr>
            <a:r>
              <a:rPr lang="en-US" sz="3600" b="1" dirty="0" smtClean="0"/>
              <a:t> Identification influence : </a:t>
            </a:r>
            <a:r>
              <a:rPr lang="en-US" sz="3600" dirty="0" smtClean="0"/>
              <a:t>Conforming to the expectations </a:t>
            </a:r>
            <a:br>
              <a:rPr lang="en-US" sz="3600" dirty="0" smtClean="0"/>
            </a:br>
            <a:r>
              <a:rPr lang="en-US" sz="3600" dirty="0" smtClean="0"/>
              <a:t>     of a social role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1357290" y="4500570"/>
            <a:ext cx="7500990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Rounded Rectangle 25"/>
          <p:cNvSpPr/>
          <p:nvPr/>
        </p:nvSpPr>
        <p:spPr>
          <a:xfrm>
            <a:off x="1285852" y="2571744"/>
            <a:ext cx="7500990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Groups Influences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951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ปัจจัยที่ส่งผลต่ออิทธิพลของกลุ่มอ้างอิง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2928934"/>
            <a:ext cx="3171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ข้อมูลและประสบการณ์ของผู้บริโภค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643438" y="3000372"/>
            <a:ext cx="500066" cy="42862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Striped Right Arrow 11"/>
          <p:cNvSpPr/>
          <p:nvPr/>
        </p:nvSpPr>
        <p:spPr>
          <a:xfrm>
            <a:off x="5429256" y="2786058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Rectangle 12"/>
          <p:cNvSpPr/>
          <p:nvPr/>
        </p:nvSpPr>
        <p:spPr>
          <a:xfrm>
            <a:off x="6429388" y="2857496"/>
            <a:ext cx="1214446" cy="71438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/>
              <a:t>อิทธิพลของ</a:t>
            </a:r>
          </a:p>
          <a:p>
            <a:pPr algn="ctr"/>
            <a:r>
              <a:rPr lang="th-TH" sz="2000" b="1" dirty="0" smtClean="0"/>
              <a:t>กลุ่มอ้างอิง</a:t>
            </a:r>
            <a:endParaRPr lang="th-TH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428728" y="4643446"/>
            <a:ext cx="25731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ความน่าเชื่อถือ น่าสนใจ และ</a:t>
            </a:r>
          </a:p>
          <a:p>
            <a:r>
              <a:rPr lang="th-TH" sz="2400" b="1" dirty="0" smtClean="0">
                <a:solidFill>
                  <a:srgbClr val="C00000"/>
                </a:solidFill>
              </a:rPr>
              <a:t>ความมีอำนาจของกลุ่มอ้างอิง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 rot="10800000">
            <a:off x="4143372" y="4786322"/>
            <a:ext cx="50006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Striped Right Arrow 19"/>
          <p:cNvSpPr/>
          <p:nvPr/>
        </p:nvSpPr>
        <p:spPr>
          <a:xfrm>
            <a:off x="5500694" y="4714884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Down Arrow 20"/>
          <p:cNvSpPr/>
          <p:nvPr/>
        </p:nvSpPr>
        <p:spPr>
          <a:xfrm rot="10800000">
            <a:off x="7786710" y="3000372"/>
            <a:ext cx="50006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Rectangle 21"/>
          <p:cNvSpPr/>
          <p:nvPr/>
        </p:nvSpPr>
        <p:spPr>
          <a:xfrm>
            <a:off x="6429388" y="4786322"/>
            <a:ext cx="1214446" cy="71438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/>
              <a:t>อิทธิพลของ</a:t>
            </a:r>
          </a:p>
          <a:p>
            <a:pPr algn="ctr"/>
            <a:r>
              <a:rPr lang="th-TH" sz="2000" b="1" dirty="0" smtClean="0"/>
              <a:t>กลุ่มอ้างอิง</a:t>
            </a:r>
            <a:endParaRPr lang="th-TH" sz="2000" b="1" dirty="0"/>
          </a:p>
        </p:txBody>
      </p:sp>
      <p:sp>
        <p:nvSpPr>
          <p:cNvPr id="23" name="Down Arrow 22"/>
          <p:cNvSpPr/>
          <p:nvPr/>
        </p:nvSpPr>
        <p:spPr>
          <a:xfrm rot="10800000">
            <a:off x="7786711" y="4857760"/>
            <a:ext cx="50006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TextBox 27"/>
          <p:cNvSpPr txBox="1"/>
          <p:nvPr/>
        </p:nvSpPr>
        <p:spPr>
          <a:xfrm>
            <a:off x="1357290" y="2143116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ปัจจัยด้านผู้บริโภค</a:t>
            </a:r>
            <a:endParaRPr lang="th-TH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28728" y="4071942"/>
            <a:ext cx="1920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ปัจจัยด้านกลุ่มอ้างอิง</a:t>
            </a:r>
            <a:endParaRPr lang="th-TH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/>
          <p:cNvSpPr/>
          <p:nvPr/>
        </p:nvSpPr>
        <p:spPr>
          <a:xfrm>
            <a:off x="857224" y="2357430"/>
            <a:ext cx="8001056" cy="42148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951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ปัจจัยที่ส่งผลต่ออิทธิพลของกลุ่มอ้างอิง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0100" y="2643182"/>
            <a:ext cx="30011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สินค้ามีความโดดเด่นจากการเห็น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400" b="1" dirty="0" smtClean="0">
                <a:solidFill>
                  <a:srgbClr val="C00000"/>
                </a:solidFill>
              </a:rPr>
              <a:t>(Visually conspicuous products) </a:t>
            </a:r>
          </a:p>
        </p:txBody>
      </p:sp>
      <p:sp>
        <p:nvSpPr>
          <p:cNvPr id="18" name="Striped Right Arrow 17"/>
          <p:cNvSpPr/>
          <p:nvPr/>
        </p:nvSpPr>
        <p:spPr>
          <a:xfrm>
            <a:off x="4071934" y="2643182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>
            <a:off x="4848786" y="2669441"/>
            <a:ext cx="12234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ตัดสินใจจาก</a:t>
            </a:r>
          </a:p>
          <a:p>
            <a:r>
              <a:rPr lang="th-TH" sz="2400" b="1" dirty="0" smtClean="0">
                <a:solidFill>
                  <a:srgbClr val="C00000"/>
                </a:solidFill>
              </a:rPr>
              <a:t>สายตาผู้อื่น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25" name="Striped Right Arrow 24"/>
          <p:cNvSpPr/>
          <p:nvPr/>
        </p:nvSpPr>
        <p:spPr>
          <a:xfrm>
            <a:off x="6143636" y="2643182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Rectangle 25"/>
          <p:cNvSpPr/>
          <p:nvPr/>
        </p:nvSpPr>
        <p:spPr>
          <a:xfrm>
            <a:off x="6929454" y="2714620"/>
            <a:ext cx="1214446" cy="71438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/>
              <a:t>อิทธิพลของ</a:t>
            </a:r>
          </a:p>
          <a:p>
            <a:pPr algn="ctr"/>
            <a:r>
              <a:rPr lang="th-TH" sz="2000" b="1" dirty="0" smtClean="0"/>
              <a:t>กลุ่มอ้างอิง</a:t>
            </a:r>
            <a:endParaRPr lang="th-TH" sz="2000" b="1" dirty="0"/>
          </a:p>
        </p:txBody>
      </p:sp>
      <p:sp>
        <p:nvSpPr>
          <p:cNvPr id="27" name="Down Arrow 26"/>
          <p:cNvSpPr/>
          <p:nvPr/>
        </p:nvSpPr>
        <p:spPr>
          <a:xfrm rot="10800000">
            <a:off x="8286776" y="2857496"/>
            <a:ext cx="50006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" name="TextBox 28"/>
          <p:cNvSpPr txBox="1"/>
          <p:nvPr/>
        </p:nvSpPr>
        <p:spPr>
          <a:xfrm>
            <a:off x="1420180" y="2000240"/>
            <a:ext cx="1508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1">
                    <a:lumMod val="75000"/>
                  </a:schemeClr>
                </a:solidFill>
              </a:rPr>
              <a:t>ปัจจัยด้านสินค้า</a:t>
            </a:r>
            <a:endParaRPr lang="th-TH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00100" y="4812581"/>
            <a:ext cx="28969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สินค้าที่เป็นสินค้าส่วนตัว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(Privately consumed products)</a:t>
            </a:r>
          </a:p>
        </p:txBody>
      </p:sp>
      <p:sp>
        <p:nvSpPr>
          <p:cNvPr id="31" name="Striped Right Arrow 30"/>
          <p:cNvSpPr/>
          <p:nvPr/>
        </p:nvSpPr>
        <p:spPr>
          <a:xfrm>
            <a:off x="4071934" y="4786322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2" name="Striped Right Arrow 31"/>
          <p:cNvSpPr/>
          <p:nvPr/>
        </p:nvSpPr>
        <p:spPr>
          <a:xfrm>
            <a:off x="6143636" y="4786322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3" name="Rectangle 32"/>
          <p:cNvSpPr/>
          <p:nvPr/>
        </p:nvSpPr>
        <p:spPr>
          <a:xfrm>
            <a:off x="6929454" y="4857760"/>
            <a:ext cx="1214446" cy="71438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/>
              <a:t>อิทธิพลของ</a:t>
            </a:r>
          </a:p>
          <a:p>
            <a:pPr algn="ctr"/>
            <a:r>
              <a:rPr lang="th-TH" sz="2000" b="1" dirty="0" smtClean="0"/>
              <a:t>กลุ่มอ้างอิง</a:t>
            </a:r>
            <a:endParaRPr lang="th-TH" sz="2000" b="1" dirty="0"/>
          </a:p>
        </p:txBody>
      </p:sp>
      <p:sp>
        <p:nvSpPr>
          <p:cNvPr id="34" name="Down Arrow 33"/>
          <p:cNvSpPr/>
          <p:nvPr/>
        </p:nvSpPr>
        <p:spPr>
          <a:xfrm>
            <a:off x="8286776" y="5000636"/>
            <a:ext cx="50006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5" name="TextBox 34"/>
          <p:cNvSpPr txBox="1"/>
          <p:nvPr/>
        </p:nvSpPr>
        <p:spPr>
          <a:xfrm>
            <a:off x="4867116" y="5000636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ผู้อื่นไม่เห็น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3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Groups Influences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344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กลุ่มอ้างอิงและความคล้อยตามของผู้บริโภค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8" name="Striped Right Arrow 17"/>
          <p:cNvSpPr/>
          <p:nvPr/>
        </p:nvSpPr>
        <p:spPr>
          <a:xfrm>
            <a:off x="3000364" y="2393149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>
            <a:off x="3710516" y="2406279"/>
            <a:ext cx="17187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C00000"/>
                </a:solidFill>
              </a:rPr>
              <a:t>ต้องสื่อสารให้</a:t>
            </a:r>
          </a:p>
          <a:p>
            <a:pPr algn="ctr"/>
            <a:r>
              <a:rPr lang="th-TH" sz="2400" b="1" dirty="0" smtClean="0">
                <a:solidFill>
                  <a:srgbClr val="C00000"/>
                </a:solidFill>
              </a:rPr>
              <a:t>ผู้บริโภคคล้อยตาม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25" name="Striped Right Arrow 24"/>
          <p:cNvSpPr/>
          <p:nvPr/>
        </p:nvSpPr>
        <p:spPr>
          <a:xfrm>
            <a:off x="5500694" y="2393149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Rectangle 25"/>
          <p:cNvSpPr/>
          <p:nvPr/>
        </p:nvSpPr>
        <p:spPr>
          <a:xfrm>
            <a:off x="1000100" y="2464587"/>
            <a:ext cx="1785950" cy="7143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sz="2000" b="1" dirty="0" smtClean="0"/>
              <a:t>Leading</a:t>
            </a:r>
          </a:p>
          <a:p>
            <a:pPr algn="r"/>
            <a:r>
              <a:rPr lang="en-US" sz="2000" b="1" dirty="0" smtClean="0"/>
              <a:t>Products</a:t>
            </a:r>
            <a:endParaRPr lang="th-TH" sz="2000" b="1" dirty="0"/>
          </a:p>
        </p:txBody>
      </p:sp>
      <p:sp>
        <p:nvSpPr>
          <p:cNvPr id="19" name="Rectangle 18"/>
          <p:cNvSpPr/>
          <p:nvPr/>
        </p:nvSpPr>
        <p:spPr>
          <a:xfrm>
            <a:off x="1000100" y="4471923"/>
            <a:ext cx="1857388" cy="7143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sz="2000" b="1" dirty="0" smtClean="0">
                <a:solidFill>
                  <a:schemeClr val="dk1"/>
                </a:solidFill>
              </a:rPr>
              <a:t>Following</a:t>
            </a:r>
          </a:p>
          <a:p>
            <a:pPr algn="r"/>
            <a:r>
              <a:rPr lang="en-US" sz="2000" b="1" dirty="0" smtClean="0">
                <a:solidFill>
                  <a:schemeClr val="dk1"/>
                </a:solidFill>
              </a:rPr>
              <a:t>Products</a:t>
            </a:r>
            <a:endParaRPr lang="th-TH" sz="2000" b="1" dirty="0" smtClean="0">
              <a:solidFill>
                <a:schemeClr val="dk1"/>
              </a:solidFill>
            </a:endParaRPr>
          </a:p>
        </p:txBody>
      </p:sp>
      <p:sp>
        <p:nvSpPr>
          <p:cNvPr id="20" name="Striped Right Arrow 19"/>
          <p:cNvSpPr/>
          <p:nvPr/>
        </p:nvSpPr>
        <p:spPr>
          <a:xfrm>
            <a:off x="3071802" y="4400485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TextBox 20"/>
          <p:cNvSpPr txBox="1"/>
          <p:nvPr/>
        </p:nvSpPr>
        <p:spPr>
          <a:xfrm>
            <a:off x="3823912" y="4228949"/>
            <a:ext cx="13195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C00000"/>
                </a:solidFill>
              </a:rPr>
              <a:t>ต้องสื่อสารให้</a:t>
            </a:r>
          </a:p>
          <a:p>
            <a:pPr algn="ctr"/>
            <a:r>
              <a:rPr lang="th-TH" sz="2400" b="1" dirty="0" smtClean="0">
                <a:solidFill>
                  <a:srgbClr val="C00000"/>
                </a:solidFill>
              </a:rPr>
              <a:t>ผู้บริโภคเป็น</a:t>
            </a:r>
          </a:p>
          <a:p>
            <a:pPr algn="ctr"/>
            <a:r>
              <a:rPr lang="th-TH" sz="2400" b="1" dirty="0" smtClean="0">
                <a:solidFill>
                  <a:srgbClr val="C00000"/>
                </a:solidFill>
              </a:rPr>
              <a:t>ตัวของตัวเอง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22" name="Striped Right Arrow 21"/>
          <p:cNvSpPr/>
          <p:nvPr/>
        </p:nvSpPr>
        <p:spPr>
          <a:xfrm>
            <a:off x="5500694" y="4400485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050" name="Picture 2" descr="nike-french-football-kit-2011-1-537x4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857364"/>
            <a:ext cx="2576512" cy="1928812"/>
          </a:xfrm>
          <a:prstGeom prst="rect">
            <a:avLst/>
          </a:prstGeom>
          <a:noFill/>
        </p:spPr>
      </p:pic>
      <p:pic>
        <p:nvPicPr>
          <p:cNvPr id="2051" name="Picture 3" descr="converse_ch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4071956"/>
            <a:ext cx="1363662" cy="1928812"/>
          </a:xfrm>
          <a:prstGeom prst="rect">
            <a:avLst/>
          </a:prstGeom>
          <a:noFill/>
        </p:spPr>
      </p:pic>
      <p:pic>
        <p:nvPicPr>
          <p:cNvPr id="36" name="Picture 35" descr="nike-logo.gif"/>
          <p:cNvPicPr>
            <a:picLocks noChangeAspect="1"/>
          </p:cNvPicPr>
          <p:nvPr/>
        </p:nvPicPr>
        <p:blipFill>
          <a:blip r:embed="rId5" cstate="print"/>
          <a:srcRect t="22500" b="23750"/>
          <a:stretch>
            <a:fillRect/>
          </a:stretch>
        </p:blipFill>
        <p:spPr>
          <a:xfrm>
            <a:off x="1214414" y="2643182"/>
            <a:ext cx="714360" cy="383971"/>
          </a:xfrm>
          <a:prstGeom prst="rect">
            <a:avLst/>
          </a:prstGeom>
        </p:spPr>
      </p:pic>
      <p:pic>
        <p:nvPicPr>
          <p:cNvPr id="37" name="Picture 36" descr="CONVERSE-logo.gif"/>
          <p:cNvPicPr>
            <a:picLocks noChangeAspect="1"/>
          </p:cNvPicPr>
          <p:nvPr/>
        </p:nvPicPr>
        <p:blipFill>
          <a:blip r:embed="rId6" cstate="print"/>
          <a:srcRect t="27500" b="27500"/>
          <a:stretch>
            <a:fillRect/>
          </a:stretch>
        </p:blipFill>
        <p:spPr>
          <a:xfrm>
            <a:off x="1071538" y="4593457"/>
            <a:ext cx="904868" cy="407193"/>
          </a:xfrm>
          <a:prstGeom prst="rect">
            <a:avLst/>
          </a:prstGeom>
        </p:spPr>
      </p:pic>
      <p:sp>
        <p:nvSpPr>
          <p:cNvPr id="38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Groups Influences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Reference Groups and Family Influences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กลุ่มอ้างอิงกับพฤติกรรมผู้บริโภค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1538" y="2571744"/>
            <a:ext cx="2805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กลุ่มเพื่อน </a:t>
            </a:r>
            <a:r>
              <a:rPr lang="en-US" sz="2400" b="1" dirty="0" smtClean="0"/>
              <a:t>(Friendship groups)</a:t>
            </a:r>
            <a:endParaRPr lang="en-US" sz="2400" b="1" dirty="0"/>
          </a:p>
        </p:txBody>
      </p:sp>
      <p:sp>
        <p:nvSpPr>
          <p:cNvPr id="25" name="Striped Right Arrow 24"/>
          <p:cNvSpPr/>
          <p:nvPr/>
        </p:nvSpPr>
        <p:spPr>
          <a:xfrm>
            <a:off x="3929058" y="2428868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3074" name="Picture 2" descr="00072_jiut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846185"/>
            <a:ext cx="1428760" cy="1582815"/>
          </a:xfrm>
          <a:prstGeom prst="rect">
            <a:avLst/>
          </a:prstGeom>
          <a:noFill/>
        </p:spPr>
      </p:pic>
      <p:pic>
        <p:nvPicPr>
          <p:cNvPr id="23" name="Picture 22" descr="pr_banner1-1.jpg"/>
          <p:cNvPicPr>
            <a:picLocks noChangeAspect="1"/>
          </p:cNvPicPr>
          <p:nvPr/>
        </p:nvPicPr>
        <p:blipFill>
          <a:blip r:embed="rId4" cstate="print"/>
          <a:srcRect l="27569" t="5000" r="22392" b="76719"/>
          <a:stretch>
            <a:fillRect/>
          </a:stretch>
        </p:blipFill>
        <p:spPr>
          <a:xfrm>
            <a:off x="4857752" y="2643182"/>
            <a:ext cx="1000132" cy="44833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000100" y="4721378"/>
            <a:ext cx="3374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กลุ่มเลือกซื้อสินค้า </a:t>
            </a:r>
            <a:r>
              <a:rPr lang="en-US" sz="2400" b="1" dirty="0" smtClean="0"/>
              <a:t>(Shopping groups)</a:t>
            </a:r>
            <a:endParaRPr lang="en-US" sz="2400" b="1" dirty="0"/>
          </a:p>
        </p:txBody>
      </p:sp>
      <p:sp>
        <p:nvSpPr>
          <p:cNvPr id="28" name="Striped Right Arrow 27"/>
          <p:cNvSpPr/>
          <p:nvPr/>
        </p:nvSpPr>
        <p:spPr>
          <a:xfrm>
            <a:off x="4357686" y="4507064"/>
            <a:ext cx="642942" cy="857256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" name="TextBox 28"/>
          <p:cNvSpPr txBox="1"/>
          <p:nvPr/>
        </p:nvSpPr>
        <p:spPr>
          <a:xfrm>
            <a:off x="5733986" y="5507196"/>
            <a:ext cx="27671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 err="1" smtClean="0"/>
              <a:t>อุปทาน</a:t>
            </a:r>
            <a:r>
              <a:rPr lang="th-TH" sz="2000" dirty="0" smtClean="0"/>
              <a:t>หมู่หรือพฤติกรรมตามกระแส </a:t>
            </a:r>
            <a:endParaRPr lang="en-US" sz="2000" dirty="0" smtClean="0"/>
          </a:p>
          <a:p>
            <a:r>
              <a:rPr lang="en-US" sz="2000" dirty="0" smtClean="0"/>
              <a:t>(Bandwagon effect)</a:t>
            </a:r>
            <a:endParaRPr lang="en-US" sz="2000" b="1" dirty="0"/>
          </a:p>
        </p:txBody>
      </p:sp>
      <p:pic>
        <p:nvPicPr>
          <p:cNvPr id="30" name="Picture 29" descr="IT_120314_345_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4078436"/>
            <a:ext cx="2071690" cy="1399141"/>
          </a:xfrm>
          <a:prstGeom prst="rect">
            <a:avLst/>
          </a:prstGeom>
        </p:spPr>
      </p:pic>
      <p:sp>
        <p:nvSpPr>
          <p:cNvPr id="31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Reference Groups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12886</TotalTime>
  <Words>1251</Words>
  <Application>Microsoft Office PowerPoint</Application>
  <PresentationFormat>On-screen Show (4:3)</PresentationFormat>
  <Paragraphs>240</Paragraphs>
  <Slides>26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1386</cp:revision>
  <dcterms:created xsi:type="dcterms:W3CDTF">2011-07-14T07:15:29Z</dcterms:created>
  <dcterms:modified xsi:type="dcterms:W3CDTF">2013-01-24T12:51:57Z</dcterms:modified>
</cp:coreProperties>
</file>